
<file path=[Content_Types].xml><?xml version="1.0" encoding="utf-8"?>
<Types xmlns="http://schemas.openxmlformats.org/package/2006/content-types">
  <Default Extension="jpeg" ContentType="image/jpeg"/>
  <Default Extension="mov" ContentType="video/quicktime"/>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2" r:id="rId1"/>
  </p:sldMasterIdLst>
  <p:notesMasterIdLst>
    <p:notesMasterId r:id="rId32"/>
  </p:notesMasterIdLst>
  <p:sldIdLst>
    <p:sldId id="257" r:id="rId2"/>
    <p:sldId id="264" r:id="rId3"/>
    <p:sldId id="260" r:id="rId4"/>
    <p:sldId id="292" r:id="rId5"/>
    <p:sldId id="259" r:id="rId6"/>
    <p:sldId id="261" r:id="rId7"/>
    <p:sldId id="279" r:id="rId8"/>
    <p:sldId id="310" r:id="rId9"/>
    <p:sldId id="281" r:id="rId10"/>
    <p:sldId id="282" r:id="rId11"/>
    <p:sldId id="283" r:id="rId12"/>
    <p:sldId id="269" r:id="rId13"/>
    <p:sldId id="284" r:id="rId14"/>
    <p:sldId id="311" r:id="rId15"/>
    <p:sldId id="305" r:id="rId16"/>
    <p:sldId id="313" r:id="rId17"/>
    <p:sldId id="314" r:id="rId18"/>
    <p:sldId id="315" r:id="rId19"/>
    <p:sldId id="316" r:id="rId20"/>
    <p:sldId id="323" r:id="rId21"/>
    <p:sldId id="317" r:id="rId22"/>
    <p:sldId id="318" r:id="rId23"/>
    <p:sldId id="322" r:id="rId24"/>
    <p:sldId id="319" r:id="rId25"/>
    <p:sldId id="320" r:id="rId26"/>
    <p:sldId id="278" r:id="rId27"/>
    <p:sldId id="324" r:id="rId28"/>
    <p:sldId id="325" r:id="rId29"/>
    <p:sldId id="312" r:id="rId30"/>
    <p:sldId id="306"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2600"/>
    <a:srgbClr val="FFD5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93"/>
    <p:restoredTop sz="70370"/>
  </p:normalViewPr>
  <p:slideViewPr>
    <p:cSldViewPr snapToGrid="0">
      <p:cViewPr varScale="1">
        <p:scale>
          <a:sx n="70" d="100"/>
          <a:sy n="70" d="100"/>
        </p:scale>
        <p:origin x="200" y="4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1E7B74-E066-498B-9D1B-388294EE8D0D}"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3741E92A-7D6D-441F-B370-CE6D1C5AC990}">
      <dgm:prSet/>
      <dgm:spPr/>
      <dgm:t>
        <a:bodyPr/>
        <a:lstStyle/>
        <a:p>
          <a:r>
            <a:rPr lang="en-US" i="1"/>
            <a:t>C. elegans </a:t>
          </a:r>
          <a:r>
            <a:rPr lang="en-US"/>
            <a:t>share a metabolic and neurodegenerative pathway most similar to humans (Alvarez et al., 2022).</a:t>
          </a:r>
        </a:p>
      </dgm:t>
    </dgm:pt>
    <dgm:pt modelId="{F2332E36-8C88-4152-AB50-FB10702868A4}" type="parTrans" cxnId="{3311F631-FBF4-4184-9CCF-4F9F495DBC4C}">
      <dgm:prSet/>
      <dgm:spPr/>
      <dgm:t>
        <a:bodyPr/>
        <a:lstStyle/>
        <a:p>
          <a:endParaRPr lang="en-US"/>
        </a:p>
      </dgm:t>
    </dgm:pt>
    <dgm:pt modelId="{17D43BA3-4D67-4D91-9778-D243A9FFE9F7}" type="sibTrans" cxnId="{3311F631-FBF4-4184-9CCF-4F9F495DBC4C}">
      <dgm:prSet/>
      <dgm:spPr/>
      <dgm:t>
        <a:bodyPr/>
        <a:lstStyle/>
        <a:p>
          <a:endParaRPr lang="en-US"/>
        </a:p>
      </dgm:t>
    </dgm:pt>
    <dgm:pt modelId="{24BC8627-F1F9-49F3-80FB-6D0457F72097}">
      <dgm:prSet/>
      <dgm:spPr/>
      <dgm:t>
        <a:bodyPr/>
        <a:lstStyle/>
        <a:p>
          <a:r>
            <a:rPr lang="en-US"/>
            <a:t>The fluorescence in the A</a:t>
          </a:r>
          <a:r>
            <a:rPr lang="el-GR"/>
            <a:t>β </a:t>
          </a:r>
          <a:r>
            <a:rPr lang="en-US"/>
            <a:t>proteins will track the accumulation across </a:t>
          </a:r>
          <a:r>
            <a:rPr lang="en-US" i="1"/>
            <a:t>C. elegans</a:t>
          </a:r>
          <a:r>
            <a:rPr lang="en-US"/>
            <a:t>’ life (Toseland, 2013)</a:t>
          </a:r>
        </a:p>
      </dgm:t>
    </dgm:pt>
    <dgm:pt modelId="{D402274A-6F16-4CA4-AF74-75ECDA2377EE}" type="parTrans" cxnId="{69F81D01-9870-48B7-B5B6-3EC602645F46}">
      <dgm:prSet/>
      <dgm:spPr/>
      <dgm:t>
        <a:bodyPr/>
        <a:lstStyle/>
        <a:p>
          <a:endParaRPr lang="en-US"/>
        </a:p>
      </dgm:t>
    </dgm:pt>
    <dgm:pt modelId="{55E8EDA8-7C2B-4997-B59A-F43039D8BF67}" type="sibTrans" cxnId="{69F81D01-9870-48B7-B5B6-3EC602645F46}">
      <dgm:prSet/>
      <dgm:spPr/>
      <dgm:t>
        <a:bodyPr/>
        <a:lstStyle/>
        <a:p>
          <a:endParaRPr lang="en-US"/>
        </a:p>
      </dgm:t>
    </dgm:pt>
    <dgm:pt modelId="{BA964360-CB5E-CA4D-A8D0-442038405793}" type="pres">
      <dgm:prSet presAssocID="{F91E7B74-E066-498B-9D1B-388294EE8D0D}" presName="hierChild1" presStyleCnt="0">
        <dgm:presLayoutVars>
          <dgm:chPref val="1"/>
          <dgm:dir/>
          <dgm:animOne val="branch"/>
          <dgm:animLvl val="lvl"/>
          <dgm:resizeHandles/>
        </dgm:presLayoutVars>
      </dgm:prSet>
      <dgm:spPr/>
    </dgm:pt>
    <dgm:pt modelId="{BB6A0EFE-426B-2941-95C3-F4F70C59CDD4}" type="pres">
      <dgm:prSet presAssocID="{3741E92A-7D6D-441F-B370-CE6D1C5AC990}" presName="hierRoot1" presStyleCnt="0"/>
      <dgm:spPr/>
    </dgm:pt>
    <dgm:pt modelId="{41C52FF7-A214-BB4A-A86E-1452A1DD13C9}" type="pres">
      <dgm:prSet presAssocID="{3741E92A-7D6D-441F-B370-CE6D1C5AC990}" presName="composite" presStyleCnt="0"/>
      <dgm:spPr/>
    </dgm:pt>
    <dgm:pt modelId="{66FC677F-8AF2-D04E-AF07-799422B2863A}" type="pres">
      <dgm:prSet presAssocID="{3741E92A-7D6D-441F-B370-CE6D1C5AC990}" presName="background" presStyleLbl="node0" presStyleIdx="0" presStyleCnt="2"/>
      <dgm:spPr/>
    </dgm:pt>
    <dgm:pt modelId="{05D33654-7125-CA4A-AFF0-DEF0037FD8E2}" type="pres">
      <dgm:prSet presAssocID="{3741E92A-7D6D-441F-B370-CE6D1C5AC990}" presName="text" presStyleLbl="fgAcc0" presStyleIdx="0" presStyleCnt="2">
        <dgm:presLayoutVars>
          <dgm:chPref val="3"/>
        </dgm:presLayoutVars>
      </dgm:prSet>
      <dgm:spPr/>
    </dgm:pt>
    <dgm:pt modelId="{623457B5-9CF9-B044-9C4F-DA9A22E5FC67}" type="pres">
      <dgm:prSet presAssocID="{3741E92A-7D6D-441F-B370-CE6D1C5AC990}" presName="hierChild2" presStyleCnt="0"/>
      <dgm:spPr/>
    </dgm:pt>
    <dgm:pt modelId="{FAD3BCB9-CAF6-F740-9CF6-92E61BC795A4}" type="pres">
      <dgm:prSet presAssocID="{24BC8627-F1F9-49F3-80FB-6D0457F72097}" presName="hierRoot1" presStyleCnt="0"/>
      <dgm:spPr/>
    </dgm:pt>
    <dgm:pt modelId="{11B74E47-A65E-1A4E-AD34-0A2BAFD4ECB2}" type="pres">
      <dgm:prSet presAssocID="{24BC8627-F1F9-49F3-80FB-6D0457F72097}" presName="composite" presStyleCnt="0"/>
      <dgm:spPr/>
    </dgm:pt>
    <dgm:pt modelId="{F5C1692F-E838-9F4B-9296-951C7BEB9BB1}" type="pres">
      <dgm:prSet presAssocID="{24BC8627-F1F9-49F3-80FB-6D0457F72097}" presName="background" presStyleLbl="node0" presStyleIdx="1" presStyleCnt="2"/>
      <dgm:spPr/>
    </dgm:pt>
    <dgm:pt modelId="{5366E822-6A0D-574C-A665-B326FB0B605D}" type="pres">
      <dgm:prSet presAssocID="{24BC8627-F1F9-49F3-80FB-6D0457F72097}" presName="text" presStyleLbl="fgAcc0" presStyleIdx="1" presStyleCnt="2">
        <dgm:presLayoutVars>
          <dgm:chPref val="3"/>
        </dgm:presLayoutVars>
      </dgm:prSet>
      <dgm:spPr/>
    </dgm:pt>
    <dgm:pt modelId="{CD76D9A7-0B0A-F14C-8FEC-FDEF48110724}" type="pres">
      <dgm:prSet presAssocID="{24BC8627-F1F9-49F3-80FB-6D0457F72097}" presName="hierChild2" presStyleCnt="0"/>
      <dgm:spPr/>
    </dgm:pt>
  </dgm:ptLst>
  <dgm:cxnLst>
    <dgm:cxn modelId="{69F81D01-9870-48B7-B5B6-3EC602645F46}" srcId="{F91E7B74-E066-498B-9D1B-388294EE8D0D}" destId="{24BC8627-F1F9-49F3-80FB-6D0457F72097}" srcOrd="1" destOrd="0" parTransId="{D402274A-6F16-4CA4-AF74-75ECDA2377EE}" sibTransId="{55E8EDA8-7C2B-4997-B59A-F43039D8BF67}"/>
    <dgm:cxn modelId="{3311F631-FBF4-4184-9CCF-4F9F495DBC4C}" srcId="{F91E7B74-E066-498B-9D1B-388294EE8D0D}" destId="{3741E92A-7D6D-441F-B370-CE6D1C5AC990}" srcOrd="0" destOrd="0" parTransId="{F2332E36-8C88-4152-AB50-FB10702868A4}" sibTransId="{17D43BA3-4D67-4D91-9778-D243A9FFE9F7}"/>
    <dgm:cxn modelId="{11EE5E34-BFBB-FC4B-BD5F-990429D615B7}" type="presOf" srcId="{3741E92A-7D6D-441F-B370-CE6D1C5AC990}" destId="{05D33654-7125-CA4A-AFF0-DEF0037FD8E2}" srcOrd="0" destOrd="0" presId="urn:microsoft.com/office/officeart/2005/8/layout/hierarchy1"/>
    <dgm:cxn modelId="{143E1D5E-D9BE-9E42-9704-87B315AC959E}" type="presOf" srcId="{24BC8627-F1F9-49F3-80FB-6D0457F72097}" destId="{5366E822-6A0D-574C-A665-B326FB0B605D}" srcOrd="0" destOrd="0" presId="urn:microsoft.com/office/officeart/2005/8/layout/hierarchy1"/>
    <dgm:cxn modelId="{DE37CB93-91DE-C94C-8464-18871C956731}" type="presOf" srcId="{F91E7B74-E066-498B-9D1B-388294EE8D0D}" destId="{BA964360-CB5E-CA4D-A8D0-442038405793}" srcOrd="0" destOrd="0" presId="urn:microsoft.com/office/officeart/2005/8/layout/hierarchy1"/>
    <dgm:cxn modelId="{A6A65631-54CB-764A-AF7F-BE2FDABFD25D}" type="presParOf" srcId="{BA964360-CB5E-CA4D-A8D0-442038405793}" destId="{BB6A0EFE-426B-2941-95C3-F4F70C59CDD4}" srcOrd="0" destOrd="0" presId="urn:microsoft.com/office/officeart/2005/8/layout/hierarchy1"/>
    <dgm:cxn modelId="{8D38120F-0AA8-4740-AB79-32AAFBF4DB27}" type="presParOf" srcId="{BB6A0EFE-426B-2941-95C3-F4F70C59CDD4}" destId="{41C52FF7-A214-BB4A-A86E-1452A1DD13C9}" srcOrd="0" destOrd="0" presId="urn:microsoft.com/office/officeart/2005/8/layout/hierarchy1"/>
    <dgm:cxn modelId="{8E31DC4B-14A6-D045-BDDA-9E368BBF2BFE}" type="presParOf" srcId="{41C52FF7-A214-BB4A-A86E-1452A1DD13C9}" destId="{66FC677F-8AF2-D04E-AF07-799422B2863A}" srcOrd="0" destOrd="0" presId="urn:microsoft.com/office/officeart/2005/8/layout/hierarchy1"/>
    <dgm:cxn modelId="{BB129FA7-9EBA-8A46-9C7E-204854ED4E3C}" type="presParOf" srcId="{41C52FF7-A214-BB4A-A86E-1452A1DD13C9}" destId="{05D33654-7125-CA4A-AFF0-DEF0037FD8E2}" srcOrd="1" destOrd="0" presId="urn:microsoft.com/office/officeart/2005/8/layout/hierarchy1"/>
    <dgm:cxn modelId="{0365D7D0-8D51-8B4F-BCEF-E97A81FA821E}" type="presParOf" srcId="{BB6A0EFE-426B-2941-95C3-F4F70C59CDD4}" destId="{623457B5-9CF9-B044-9C4F-DA9A22E5FC67}" srcOrd="1" destOrd="0" presId="urn:microsoft.com/office/officeart/2005/8/layout/hierarchy1"/>
    <dgm:cxn modelId="{52165309-B7AC-9A4D-88F9-6F648FB2B488}" type="presParOf" srcId="{BA964360-CB5E-CA4D-A8D0-442038405793}" destId="{FAD3BCB9-CAF6-F740-9CF6-92E61BC795A4}" srcOrd="1" destOrd="0" presId="urn:microsoft.com/office/officeart/2005/8/layout/hierarchy1"/>
    <dgm:cxn modelId="{E65E68D7-37C8-8D45-A700-1CFFA2743D4C}" type="presParOf" srcId="{FAD3BCB9-CAF6-F740-9CF6-92E61BC795A4}" destId="{11B74E47-A65E-1A4E-AD34-0A2BAFD4ECB2}" srcOrd="0" destOrd="0" presId="urn:microsoft.com/office/officeart/2005/8/layout/hierarchy1"/>
    <dgm:cxn modelId="{C18D6BB2-5913-6F46-947B-9B5E3651931D}" type="presParOf" srcId="{11B74E47-A65E-1A4E-AD34-0A2BAFD4ECB2}" destId="{F5C1692F-E838-9F4B-9296-951C7BEB9BB1}" srcOrd="0" destOrd="0" presId="urn:microsoft.com/office/officeart/2005/8/layout/hierarchy1"/>
    <dgm:cxn modelId="{4B8384EC-66DF-7C4F-8375-FB0BFBB19012}" type="presParOf" srcId="{11B74E47-A65E-1A4E-AD34-0A2BAFD4ECB2}" destId="{5366E822-6A0D-574C-A665-B326FB0B605D}" srcOrd="1" destOrd="0" presId="urn:microsoft.com/office/officeart/2005/8/layout/hierarchy1"/>
    <dgm:cxn modelId="{A6964AB3-DE2C-3D45-8082-4AA98BA42F24}" type="presParOf" srcId="{FAD3BCB9-CAF6-F740-9CF6-92E61BC795A4}" destId="{CD76D9A7-0B0A-F14C-8FEC-FDEF48110724}"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BC762F-063A-4770-9FFA-FA21A07BF458}"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EEBF8D10-9C20-4606-A452-38798679C5EC}">
      <dgm:prSet/>
      <dgm:spPr/>
      <dgm:t>
        <a:bodyPr/>
        <a:lstStyle/>
        <a:p>
          <a:r>
            <a:rPr lang="en-US"/>
            <a:t>Hypothesis not supported</a:t>
          </a:r>
        </a:p>
      </dgm:t>
    </dgm:pt>
    <dgm:pt modelId="{CDBB1C04-6651-4DDB-B895-D53BD0FCE68F}" type="parTrans" cxnId="{631448FB-8797-401E-8E18-6E82A7DB83DD}">
      <dgm:prSet/>
      <dgm:spPr/>
      <dgm:t>
        <a:bodyPr/>
        <a:lstStyle/>
        <a:p>
          <a:endParaRPr lang="en-US"/>
        </a:p>
      </dgm:t>
    </dgm:pt>
    <dgm:pt modelId="{C120337C-B062-4B6D-A4B7-48277A4A0125}" type="sibTrans" cxnId="{631448FB-8797-401E-8E18-6E82A7DB83DD}">
      <dgm:prSet/>
      <dgm:spPr/>
      <dgm:t>
        <a:bodyPr/>
        <a:lstStyle/>
        <a:p>
          <a:endParaRPr lang="en-US"/>
        </a:p>
      </dgm:t>
    </dgm:pt>
    <dgm:pt modelId="{8474A668-E62D-4463-9635-C0E85409F0CD}">
      <dgm:prSet/>
      <dgm:spPr/>
      <dgm:t>
        <a:bodyPr/>
        <a:lstStyle/>
        <a:p>
          <a:r>
            <a:rPr lang="en-US"/>
            <a:t>Predicted glucose would increase A</a:t>
          </a:r>
          <a:r>
            <a:rPr lang="el-GR"/>
            <a:t>β </a:t>
          </a:r>
          <a:r>
            <a:rPr lang="en-US"/>
            <a:t>burden</a:t>
          </a:r>
        </a:p>
      </dgm:t>
    </dgm:pt>
    <dgm:pt modelId="{5473064F-983E-418C-A38C-646E6DFB46B3}" type="parTrans" cxnId="{C9EEEDA2-78A0-4D97-9949-98492E4AC643}">
      <dgm:prSet/>
      <dgm:spPr/>
      <dgm:t>
        <a:bodyPr/>
        <a:lstStyle/>
        <a:p>
          <a:endParaRPr lang="en-US"/>
        </a:p>
      </dgm:t>
    </dgm:pt>
    <dgm:pt modelId="{7174554F-97FA-4428-A24F-963A5332C330}" type="sibTrans" cxnId="{C9EEEDA2-78A0-4D97-9949-98492E4AC643}">
      <dgm:prSet/>
      <dgm:spPr/>
      <dgm:t>
        <a:bodyPr/>
        <a:lstStyle/>
        <a:p>
          <a:endParaRPr lang="en-US"/>
        </a:p>
      </dgm:t>
    </dgm:pt>
    <dgm:pt modelId="{2B77A4F9-74DD-4E55-A059-8169A8D7DDC8}">
      <dgm:prSet/>
      <dgm:spPr/>
      <dgm:t>
        <a:bodyPr/>
        <a:lstStyle/>
        <a:p>
          <a:r>
            <a:rPr lang="en-US"/>
            <a:t>Data did not show significant glucose effect</a:t>
          </a:r>
        </a:p>
      </dgm:t>
    </dgm:pt>
    <dgm:pt modelId="{01B5DAD5-228E-419F-AA7A-25B20E8A0D39}" type="parTrans" cxnId="{16247D6F-6966-411C-847C-EF56F2361904}">
      <dgm:prSet/>
      <dgm:spPr/>
      <dgm:t>
        <a:bodyPr/>
        <a:lstStyle/>
        <a:p>
          <a:endParaRPr lang="en-US"/>
        </a:p>
      </dgm:t>
    </dgm:pt>
    <dgm:pt modelId="{F605EBF8-AD9A-40F2-9521-E8CDCA38BDD2}" type="sibTrans" cxnId="{16247D6F-6966-411C-847C-EF56F2361904}">
      <dgm:prSet/>
      <dgm:spPr/>
      <dgm:t>
        <a:bodyPr/>
        <a:lstStyle/>
        <a:p>
          <a:endParaRPr lang="en-US"/>
        </a:p>
      </dgm:t>
    </dgm:pt>
    <dgm:pt modelId="{C7569A15-155F-A544-A7D1-CCC06E78F760}" type="pres">
      <dgm:prSet presAssocID="{5EBC762F-063A-4770-9FFA-FA21A07BF458}" presName="outerComposite" presStyleCnt="0">
        <dgm:presLayoutVars>
          <dgm:chMax val="5"/>
          <dgm:dir/>
          <dgm:resizeHandles val="exact"/>
        </dgm:presLayoutVars>
      </dgm:prSet>
      <dgm:spPr/>
    </dgm:pt>
    <dgm:pt modelId="{FFA627D4-E1F9-A046-A6C1-5173B78FE0B0}" type="pres">
      <dgm:prSet presAssocID="{5EBC762F-063A-4770-9FFA-FA21A07BF458}" presName="dummyMaxCanvas" presStyleCnt="0">
        <dgm:presLayoutVars/>
      </dgm:prSet>
      <dgm:spPr/>
    </dgm:pt>
    <dgm:pt modelId="{17FAB984-D43E-B44B-B85B-84BF3E3410F9}" type="pres">
      <dgm:prSet presAssocID="{5EBC762F-063A-4770-9FFA-FA21A07BF458}" presName="OneNode_1" presStyleLbl="node1" presStyleIdx="0" presStyleCnt="1">
        <dgm:presLayoutVars>
          <dgm:bulletEnabled val="1"/>
        </dgm:presLayoutVars>
      </dgm:prSet>
      <dgm:spPr/>
    </dgm:pt>
  </dgm:ptLst>
  <dgm:cxnLst>
    <dgm:cxn modelId="{16247D6F-6966-411C-847C-EF56F2361904}" srcId="{EEBF8D10-9C20-4606-A452-38798679C5EC}" destId="{2B77A4F9-74DD-4E55-A059-8169A8D7DDC8}" srcOrd="1" destOrd="0" parTransId="{01B5DAD5-228E-419F-AA7A-25B20E8A0D39}" sibTransId="{F605EBF8-AD9A-40F2-9521-E8CDCA38BDD2}"/>
    <dgm:cxn modelId="{C9EEEDA2-78A0-4D97-9949-98492E4AC643}" srcId="{EEBF8D10-9C20-4606-A452-38798679C5EC}" destId="{8474A668-E62D-4463-9635-C0E85409F0CD}" srcOrd="0" destOrd="0" parTransId="{5473064F-983E-418C-A38C-646E6DFB46B3}" sibTransId="{7174554F-97FA-4428-A24F-963A5332C330}"/>
    <dgm:cxn modelId="{207C0EAD-8CEC-F243-91B7-22D2326EAE5F}" type="presOf" srcId="{2B77A4F9-74DD-4E55-A059-8169A8D7DDC8}" destId="{17FAB984-D43E-B44B-B85B-84BF3E3410F9}" srcOrd="0" destOrd="2" presId="urn:microsoft.com/office/officeart/2005/8/layout/vProcess5"/>
    <dgm:cxn modelId="{0BAD25B7-A618-A844-9883-F0067E776C61}" type="presOf" srcId="{8474A668-E62D-4463-9635-C0E85409F0CD}" destId="{17FAB984-D43E-B44B-B85B-84BF3E3410F9}" srcOrd="0" destOrd="1" presId="urn:microsoft.com/office/officeart/2005/8/layout/vProcess5"/>
    <dgm:cxn modelId="{C3B311ED-CF50-8B48-B6FE-79728BB5C7BD}" type="presOf" srcId="{5EBC762F-063A-4770-9FFA-FA21A07BF458}" destId="{C7569A15-155F-A544-A7D1-CCC06E78F760}" srcOrd="0" destOrd="0" presId="urn:microsoft.com/office/officeart/2005/8/layout/vProcess5"/>
    <dgm:cxn modelId="{866498FA-6EA7-E74B-9519-D4539D5D8EB7}" type="presOf" srcId="{EEBF8D10-9C20-4606-A452-38798679C5EC}" destId="{17FAB984-D43E-B44B-B85B-84BF3E3410F9}" srcOrd="0" destOrd="0" presId="urn:microsoft.com/office/officeart/2005/8/layout/vProcess5"/>
    <dgm:cxn modelId="{631448FB-8797-401E-8E18-6E82A7DB83DD}" srcId="{5EBC762F-063A-4770-9FFA-FA21A07BF458}" destId="{EEBF8D10-9C20-4606-A452-38798679C5EC}" srcOrd="0" destOrd="0" parTransId="{CDBB1C04-6651-4DDB-B895-D53BD0FCE68F}" sibTransId="{C120337C-B062-4B6D-A4B7-48277A4A0125}"/>
    <dgm:cxn modelId="{210CE582-B4B5-7542-AFCB-011194A5E934}" type="presParOf" srcId="{C7569A15-155F-A544-A7D1-CCC06E78F760}" destId="{FFA627D4-E1F9-A046-A6C1-5173B78FE0B0}" srcOrd="0" destOrd="0" presId="urn:microsoft.com/office/officeart/2005/8/layout/vProcess5"/>
    <dgm:cxn modelId="{FAE1361A-329C-3E49-8200-D991A9C64379}" type="presParOf" srcId="{C7569A15-155F-A544-A7D1-CCC06E78F760}" destId="{17FAB984-D43E-B44B-B85B-84BF3E3410F9}" srcOrd="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93BD488-4932-494B-B89F-20D4796DD212}"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39BCAF1C-EA9D-4B74-B875-42479F3CBB82}">
      <dgm:prSet/>
      <dgm:spPr/>
      <dgm:t>
        <a:bodyPr/>
        <a:lstStyle/>
        <a:p>
          <a:r>
            <a:rPr lang="en-US"/>
            <a:t>Suggests glucose effects may depend on timing or duration</a:t>
          </a:r>
        </a:p>
      </dgm:t>
    </dgm:pt>
    <dgm:pt modelId="{64F08314-FC35-40A7-AA8A-6193FE0906A9}" type="parTrans" cxnId="{DFB948C9-CB3E-4846-9169-F5CA87FCE2A0}">
      <dgm:prSet/>
      <dgm:spPr/>
      <dgm:t>
        <a:bodyPr/>
        <a:lstStyle/>
        <a:p>
          <a:endParaRPr lang="en-US"/>
        </a:p>
      </dgm:t>
    </dgm:pt>
    <dgm:pt modelId="{0CE711BA-662A-4C35-B2FE-F7E8CD8A32F9}" type="sibTrans" cxnId="{DFB948C9-CB3E-4846-9169-F5CA87FCE2A0}">
      <dgm:prSet/>
      <dgm:spPr/>
      <dgm:t>
        <a:bodyPr/>
        <a:lstStyle/>
        <a:p>
          <a:endParaRPr lang="en-US"/>
        </a:p>
      </dgm:t>
    </dgm:pt>
    <dgm:pt modelId="{55904FF7-09F4-4EB1-A624-65807248C814}">
      <dgm:prSet/>
      <dgm:spPr/>
      <dgm:t>
        <a:bodyPr/>
        <a:lstStyle/>
        <a:p>
          <a:r>
            <a:rPr lang="en-US"/>
            <a:t>Early exposure alone may be insufficient</a:t>
          </a:r>
        </a:p>
      </dgm:t>
    </dgm:pt>
    <dgm:pt modelId="{52849A92-3A20-46B5-ADAE-3BC5BC32339B}" type="parTrans" cxnId="{B46C4B15-23F2-4F08-A650-C1631BC28F9D}">
      <dgm:prSet/>
      <dgm:spPr/>
      <dgm:t>
        <a:bodyPr/>
        <a:lstStyle/>
        <a:p>
          <a:endParaRPr lang="en-US"/>
        </a:p>
      </dgm:t>
    </dgm:pt>
    <dgm:pt modelId="{74417D57-0B6F-41E1-8837-B0E412D678B9}" type="sibTrans" cxnId="{B46C4B15-23F2-4F08-A650-C1631BC28F9D}">
      <dgm:prSet/>
      <dgm:spPr/>
      <dgm:t>
        <a:bodyPr/>
        <a:lstStyle/>
        <a:p>
          <a:endParaRPr lang="en-US"/>
        </a:p>
      </dgm:t>
    </dgm:pt>
    <dgm:pt modelId="{014CF58A-AB3E-4E5A-8968-5FD387BBA92B}">
      <dgm:prSet/>
      <dgm:spPr/>
      <dgm:t>
        <a:bodyPr/>
        <a:lstStyle/>
        <a:p>
          <a:r>
            <a:rPr lang="en-US"/>
            <a:t>Adds nuance to prior sugar and AD studies</a:t>
          </a:r>
        </a:p>
      </dgm:t>
    </dgm:pt>
    <dgm:pt modelId="{50178483-0F86-46F4-872B-5D39A6D18037}" type="parTrans" cxnId="{F417276E-B9DC-42B1-9EB6-58914BCA60DA}">
      <dgm:prSet/>
      <dgm:spPr/>
      <dgm:t>
        <a:bodyPr/>
        <a:lstStyle/>
        <a:p>
          <a:endParaRPr lang="en-US"/>
        </a:p>
      </dgm:t>
    </dgm:pt>
    <dgm:pt modelId="{F5C11253-873C-418C-9AF0-A70E2E7DC209}" type="sibTrans" cxnId="{F417276E-B9DC-42B1-9EB6-58914BCA60DA}">
      <dgm:prSet/>
      <dgm:spPr/>
      <dgm:t>
        <a:bodyPr/>
        <a:lstStyle/>
        <a:p>
          <a:endParaRPr lang="en-US"/>
        </a:p>
      </dgm:t>
    </dgm:pt>
    <dgm:pt modelId="{85DAF6F9-DFB7-2247-A289-2A98069F4425}" type="pres">
      <dgm:prSet presAssocID="{A93BD488-4932-494B-B89F-20D4796DD212}" presName="outerComposite" presStyleCnt="0">
        <dgm:presLayoutVars>
          <dgm:chMax val="5"/>
          <dgm:dir/>
          <dgm:resizeHandles val="exact"/>
        </dgm:presLayoutVars>
      </dgm:prSet>
      <dgm:spPr/>
    </dgm:pt>
    <dgm:pt modelId="{83C905B5-DBE9-4B4F-BC63-FDF2F2DB9E28}" type="pres">
      <dgm:prSet presAssocID="{A93BD488-4932-494B-B89F-20D4796DD212}" presName="dummyMaxCanvas" presStyleCnt="0">
        <dgm:presLayoutVars/>
      </dgm:prSet>
      <dgm:spPr/>
    </dgm:pt>
    <dgm:pt modelId="{B799694F-B6DE-FB49-ADF7-8C68ACA45F64}" type="pres">
      <dgm:prSet presAssocID="{A93BD488-4932-494B-B89F-20D4796DD212}" presName="ThreeNodes_1" presStyleLbl="node1" presStyleIdx="0" presStyleCnt="3">
        <dgm:presLayoutVars>
          <dgm:bulletEnabled val="1"/>
        </dgm:presLayoutVars>
      </dgm:prSet>
      <dgm:spPr/>
    </dgm:pt>
    <dgm:pt modelId="{D8A9B111-1198-BA4B-8B04-DFEE9ABE51E8}" type="pres">
      <dgm:prSet presAssocID="{A93BD488-4932-494B-B89F-20D4796DD212}" presName="ThreeNodes_2" presStyleLbl="node1" presStyleIdx="1" presStyleCnt="3">
        <dgm:presLayoutVars>
          <dgm:bulletEnabled val="1"/>
        </dgm:presLayoutVars>
      </dgm:prSet>
      <dgm:spPr/>
    </dgm:pt>
    <dgm:pt modelId="{2A208A8D-F529-9241-B02B-B8A22CA5E18F}" type="pres">
      <dgm:prSet presAssocID="{A93BD488-4932-494B-B89F-20D4796DD212}" presName="ThreeNodes_3" presStyleLbl="node1" presStyleIdx="2" presStyleCnt="3">
        <dgm:presLayoutVars>
          <dgm:bulletEnabled val="1"/>
        </dgm:presLayoutVars>
      </dgm:prSet>
      <dgm:spPr/>
    </dgm:pt>
    <dgm:pt modelId="{7FF544CC-22D1-BD4F-A51E-66F8477795F6}" type="pres">
      <dgm:prSet presAssocID="{A93BD488-4932-494B-B89F-20D4796DD212}" presName="ThreeConn_1-2" presStyleLbl="fgAccFollowNode1" presStyleIdx="0" presStyleCnt="2">
        <dgm:presLayoutVars>
          <dgm:bulletEnabled val="1"/>
        </dgm:presLayoutVars>
      </dgm:prSet>
      <dgm:spPr/>
    </dgm:pt>
    <dgm:pt modelId="{C73A72BA-4B3A-354D-84E9-310C5D29AFCC}" type="pres">
      <dgm:prSet presAssocID="{A93BD488-4932-494B-B89F-20D4796DD212}" presName="ThreeConn_2-3" presStyleLbl="fgAccFollowNode1" presStyleIdx="1" presStyleCnt="2">
        <dgm:presLayoutVars>
          <dgm:bulletEnabled val="1"/>
        </dgm:presLayoutVars>
      </dgm:prSet>
      <dgm:spPr/>
    </dgm:pt>
    <dgm:pt modelId="{EF53703C-6F84-5E4D-9F4E-056B0A2954FD}" type="pres">
      <dgm:prSet presAssocID="{A93BD488-4932-494B-B89F-20D4796DD212}" presName="ThreeNodes_1_text" presStyleLbl="node1" presStyleIdx="2" presStyleCnt="3">
        <dgm:presLayoutVars>
          <dgm:bulletEnabled val="1"/>
        </dgm:presLayoutVars>
      </dgm:prSet>
      <dgm:spPr/>
    </dgm:pt>
    <dgm:pt modelId="{4800EB84-5C8D-8542-8C14-12266277FDF4}" type="pres">
      <dgm:prSet presAssocID="{A93BD488-4932-494B-B89F-20D4796DD212}" presName="ThreeNodes_2_text" presStyleLbl="node1" presStyleIdx="2" presStyleCnt="3">
        <dgm:presLayoutVars>
          <dgm:bulletEnabled val="1"/>
        </dgm:presLayoutVars>
      </dgm:prSet>
      <dgm:spPr/>
    </dgm:pt>
    <dgm:pt modelId="{B9DA381E-5EBB-9340-BA95-E8F16E3A699D}" type="pres">
      <dgm:prSet presAssocID="{A93BD488-4932-494B-B89F-20D4796DD212}" presName="ThreeNodes_3_text" presStyleLbl="node1" presStyleIdx="2" presStyleCnt="3">
        <dgm:presLayoutVars>
          <dgm:bulletEnabled val="1"/>
        </dgm:presLayoutVars>
      </dgm:prSet>
      <dgm:spPr/>
    </dgm:pt>
  </dgm:ptLst>
  <dgm:cxnLst>
    <dgm:cxn modelId="{745BDD08-B6FF-9D4D-9B53-D4E1ED164A2C}" type="presOf" srcId="{55904FF7-09F4-4EB1-A624-65807248C814}" destId="{D8A9B111-1198-BA4B-8B04-DFEE9ABE51E8}" srcOrd="0" destOrd="0" presId="urn:microsoft.com/office/officeart/2005/8/layout/vProcess5"/>
    <dgm:cxn modelId="{1C788212-95E3-694D-A8AC-0A7191E726E9}" type="presOf" srcId="{39BCAF1C-EA9D-4B74-B875-42479F3CBB82}" destId="{B799694F-B6DE-FB49-ADF7-8C68ACA45F64}" srcOrd="0" destOrd="0" presId="urn:microsoft.com/office/officeart/2005/8/layout/vProcess5"/>
    <dgm:cxn modelId="{B46C4B15-23F2-4F08-A650-C1631BC28F9D}" srcId="{A93BD488-4932-494B-B89F-20D4796DD212}" destId="{55904FF7-09F4-4EB1-A624-65807248C814}" srcOrd="1" destOrd="0" parTransId="{52849A92-3A20-46B5-ADAE-3BC5BC32339B}" sibTransId="{74417D57-0B6F-41E1-8837-B0E412D678B9}"/>
    <dgm:cxn modelId="{DE92323F-645F-CF4C-927E-8C8B6895D2A7}" type="presOf" srcId="{74417D57-0B6F-41E1-8837-B0E412D678B9}" destId="{C73A72BA-4B3A-354D-84E9-310C5D29AFCC}" srcOrd="0" destOrd="0" presId="urn:microsoft.com/office/officeart/2005/8/layout/vProcess5"/>
    <dgm:cxn modelId="{07456944-10BC-A941-8F87-CE8862D27FBA}" type="presOf" srcId="{39BCAF1C-EA9D-4B74-B875-42479F3CBB82}" destId="{EF53703C-6F84-5E4D-9F4E-056B0A2954FD}" srcOrd="1" destOrd="0" presId="urn:microsoft.com/office/officeart/2005/8/layout/vProcess5"/>
    <dgm:cxn modelId="{053A9051-A068-0D4D-B663-C18A4F3F48DC}" type="presOf" srcId="{0CE711BA-662A-4C35-B2FE-F7E8CD8A32F9}" destId="{7FF544CC-22D1-BD4F-A51E-66F8477795F6}" srcOrd="0" destOrd="0" presId="urn:microsoft.com/office/officeart/2005/8/layout/vProcess5"/>
    <dgm:cxn modelId="{C93C7459-F424-7848-96EE-8F34A9ACD890}" type="presOf" srcId="{014CF58A-AB3E-4E5A-8968-5FD387BBA92B}" destId="{2A208A8D-F529-9241-B02B-B8A22CA5E18F}" srcOrd="0" destOrd="0" presId="urn:microsoft.com/office/officeart/2005/8/layout/vProcess5"/>
    <dgm:cxn modelId="{E9D33D5F-248E-2441-AC44-43479FCE16D0}" type="presOf" srcId="{55904FF7-09F4-4EB1-A624-65807248C814}" destId="{4800EB84-5C8D-8542-8C14-12266277FDF4}" srcOrd="1" destOrd="0" presId="urn:microsoft.com/office/officeart/2005/8/layout/vProcess5"/>
    <dgm:cxn modelId="{F417276E-B9DC-42B1-9EB6-58914BCA60DA}" srcId="{A93BD488-4932-494B-B89F-20D4796DD212}" destId="{014CF58A-AB3E-4E5A-8968-5FD387BBA92B}" srcOrd="2" destOrd="0" parTransId="{50178483-0F86-46F4-872B-5D39A6D18037}" sibTransId="{F5C11253-873C-418C-9AF0-A70E2E7DC209}"/>
    <dgm:cxn modelId="{F5BA36A2-9C7C-EF47-AEA1-EC4B607B5CB2}" type="presOf" srcId="{014CF58A-AB3E-4E5A-8968-5FD387BBA92B}" destId="{B9DA381E-5EBB-9340-BA95-E8F16E3A699D}" srcOrd="1" destOrd="0" presId="urn:microsoft.com/office/officeart/2005/8/layout/vProcess5"/>
    <dgm:cxn modelId="{9C6F4CB0-C005-4B48-81B4-CE0EF2980CDB}" type="presOf" srcId="{A93BD488-4932-494B-B89F-20D4796DD212}" destId="{85DAF6F9-DFB7-2247-A289-2A98069F4425}" srcOrd="0" destOrd="0" presId="urn:microsoft.com/office/officeart/2005/8/layout/vProcess5"/>
    <dgm:cxn modelId="{DFB948C9-CB3E-4846-9169-F5CA87FCE2A0}" srcId="{A93BD488-4932-494B-B89F-20D4796DD212}" destId="{39BCAF1C-EA9D-4B74-B875-42479F3CBB82}" srcOrd="0" destOrd="0" parTransId="{64F08314-FC35-40A7-AA8A-6193FE0906A9}" sibTransId="{0CE711BA-662A-4C35-B2FE-F7E8CD8A32F9}"/>
    <dgm:cxn modelId="{239BFED7-41D1-0A4D-91A6-07C8DF1A33DC}" type="presParOf" srcId="{85DAF6F9-DFB7-2247-A289-2A98069F4425}" destId="{83C905B5-DBE9-4B4F-BC63-FDF2F2DB9E28}" srcOrd="0" destOrd="0" presId="urn:microsoft.com/office/officeart/2005/8/layout/vProcess5"/>
    <dgm:cxn modelId="{C5334C7C-4EAE-E740-B3B9-8F9BBD2B629F}" type="presParOf" srcId="{85DAF6F9-DFB7-2247-A289-2A98069F4425}" destId="{B799694F-B6DE-FB49-ADF7-8C68ACA45F64}" srcOrd="1" destOrd="0" presId="urn:microsoft.com/office/officeart/2005/8/layout/vProcess5"/>
    <dgm:cxn modelId="{658655D8-986A-E247-B180-BF087C284F99}" type="presParOf" srcId="{85DAF6F9-DFB7-2247-A289-2A98069F4425}" destId="{D8A9B111-1198-BA4B-8B04-DFEE9ABE51E8}" srcOrd="2" destOrd="0" presId="urn:microsoft.com/office/officeart/2005/8/layout/vProcess5"/>
    <dgm:cxn modelId="{0DA4E9D1-4C4A-8144-80A8-F431B83D15CA}" type="presParOf" srcId="{85DAF6F9-DFB7-2247-A289-2A98069F4425}" destId="{2A208A8D-F529-9241-B02B-B8A22CA5E18F}" srcOrd="3" destOrd="0" presId="urn:microsoft.com/office/officeart/2005/8/layout/vProcess5"/>
    <dgm:cxn modelId="{5BB990CD-E517-F84A-AC1B-1E780163402A}" type="presParOf" srcId="{85DAF6F9-DFB7-2247-A289-2A98069F4425}" destId="{7FF544CC-22D1-BD4F-A51E-66F8477795F6}" srcOrd="4" destOrd="0" presId="urn:microsoft.com/office/officeart/2005/8/layout/vProcess5"/>
    <dgm:cxn modelId="{F89BDD52-7A94-F148-83F0-2A191BCDB78B}" type="presParOf" srcId="{85DAF6F9-DFB7-2247-A289-2A98069F4425}" destId="{C73A72BA-4B3A-354D-84E9-310C5D29AFCC}" srcOrd="5" destOrd="0" presId="urn:microsoft.com/office/officeart/2005/8/layout/vProcess5"/>
    <dgm:cxn modelId="{C5138915-A0D7-944C-9C76-4B9298F0FF99}" type="presParOf" srcId="{85DAF6F9-DFB7-2247-A289-2A98069F4425}" destId="{EF53703C-6F84-5E4D-9F4E-056B0A2954FD}" srcOrd="6" destOrd="0" presId="urn:microsoft.com/office/officeart/2005/8/layout/vProcess5"/>
    <dgm:cxn modelId="{ABF40208-C268-DC40-8E59-27F990DD50AB}" type="presParOf" srcId="{85DAF6F9-DFB7-2247-A289-2A98069F4425}" destId="{4800EB84-5C8D-8542-8C14-12266277FDF4}" srcOrd="7" destOrd="0" presId="urn:microsoft.com/office/officeart/2005/8/layout/vProcess5"/>
    <dgm:cxn modelId="{1B4ED78F-09F5-A647-852E-24EA95EDACD1}" type="presParOf" srcId="{85DAF6F9-DFB7-2247-A289-2A98069F4425}" destId="{B9DA381E-5EBB-9340-BA95-E8F16E3A699D}"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C1F603E-300F-4D81-BAB6-07DAB450C8BC}"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3C450B2E-64E2-4936-A5B0-DDE9AB958F6F}">
      <dgm:prSet/>
      <dgm:spPr>
        <a:solidFill>
          <a:schemeClr val="accent2">
            <a:lumMod val="50000"/>
          </a:schemeClr>
        </a:solidFill>
      </dgm:spPr>
      <dgm:t>
        <a:bodyPr/>
        <a:lstStyle/>
        <a:p>
          <a:r>
            <a:rPr lang="en-US"/>
            <a:t>Small sample sizes</a:t>
          </a:r>
        </a:p>
      </dgm:t>
    </dgm:pt>
    <dgm:pt modelId="{93AC5C8D-5E68-42B2-B5CA-85B6285D3EC3}" type="parTrans" cxnId="{D719A7B6-5771-4529-A8FE-8199E2B9959F}">
      <dgm:prSet/>
      <dgm:spPr/>
      <dgm:t>
        <a:bodyPr/>
        <a:lstStyle/>
        <a:p>
          <a:endParaRPr lang="en-US"/>
        </a:p>
      </dgm:t>
    </dgm:pt>
    <dgm:pt modelId="{86E08976-0458-4B6B-9582-9DA3E60B9A90}" type="sibTrans" cxnId="{D719A7B6-5771-4529-A8FE-8199E2B9959F}">
      <dgm:prSet/>
      <dgm:spPr/>
      <dgm:t>
        <a:bodyPr/>
        <a:lstStyle/>
        <a:p>
          <a:endParaRPr lang="en-US"/>
        </a:p>
      </dgm:t>
    </dgm:pt>
    <dgm:pt modelId="{BB94903D-EB9D-4F30-B80E-CEAA4251E94B}">
      <dgm:prSet/>
      <dgm:spPr>
        <a:solidFill>
          <a:schemeClr val="accent2">
            <a:lumMod val="75000"/>
          </a:schemeClr>
        </a:solidFill>
      </dgm:spPr>
      <dgm:t>
        <a:bodyPr/>
        <a:lstStyle/>
        <a:p>
          <a:r>
            <a:rPr lang="en-US"/>
            <a:t>Lack of Day 9 imaging dataset</a:t>
          </a:r>
        </a:p>
      </dgm:t>
    </dgm:pt>
    <dgm:pt modelId="{375210B5-F027-4A61-A04A-FE9E3320B88A}" type="parTrans" cxnId="{3635219E-A38A-4BCA-8A11-4535490F7492}">
      <dgm:prSet/>
      <dgm:spPr/>
      <dgm:t>
        <a:bodyPr/>
        <a:lstStyle/>
        <a:p>
          <a:endParaRPr lang="en-US"/>
        </a:p>
      </dgm:t>
    </dgm:pt>
    <dgm:pt modelId="{30D54DDF-445E-479F-ACB8-310B1861E5B9}" type="sibTrans" cxnId="{3635219E-A38A-4BCA-8A11-4535490F7492}">
      <dgm:prSet/>
      <dgm:spPr/>
      <dgm:t>
        <a:bodyPr/>
        <a:lstStyle/>
        <a:p>
          <a:endParaRPr lang="en-US"/>
        </a:p>
      </dgm:t>
    </dgm:pt>
    <dgm:pt modelId="{3CB16620-D0E4-4695-B580-37DE82FDF5DE}">
      <dgm:prSet/>
      <dgm:spPr>
        <a:solidFill>
          <a:schemeClr val="accent1"/>
        </a:solidFill>
      </dgm:spPr>
      <dgm:t>
        <a:bodyPr/>
        <a:lstStyle/>
        <a:p>
          <a:r>
            <a:rPr lang="en-US"/>
            <a:t>15°C reduced movement naturally</a:t>
          </a:r>
        </a:p>
      </dgm:t>
    </dgm:pt>
    <dgm:pt modelId="{D5D38865-4903-4035-82A5-0A8C714CD724}" type="parTrans" cxnId="{540B5E5B-DED9-4E1C-8452-FF7E37756B40}">
      <dgm:prSet/>
      <dgm:spPr/>
      <dgm:t>
        <a:bodyPr/>
        <a:lstStyle/>
        <a:p>
          <a:endParaRPr lang="en-US"/>
        </a:p>
      </dgm:t>
    </dgm:pt>
    <dgm:pt modelId="{4DED1AA7-5A1F-4173-A5D4-4CAB3092C5D2}" type="sibTrans" cxnId="{540B5E5B-DED9-4E1C-8452-FF7E37756B40}">
      <dgm:prSet/>
      <dgm:spPr/>
      <dgm:t>
        <a:bodyPr/>
        <a:lstStyle/>
        <a:p>
          <a:endParaRPr lang="en-US"/>
        </a:p>
      </dgm:t>
    </dgm:pt>
    <dgm:pt modelId="{5680D1F0-14ED-484B-8B6B-423E26182712}">
      <dgm:prSet/>
      <dgm:spPr>
        <a:solidFill>
          <a:schemeClr val="accent1">
            <a:lumMod val="60000"/>
            <a:lumOff val="40000"/>
          </a:schemeClr>
        </a:solidFill>
      </dgm:spPr>
      <dgm:t>
        <a:bodyPr/>
        <a:lstStyle/>
        <a:p>
          <a:r>
            <a:rPr lang="en-US"/>
            <a:t>Limited imaging groups for epifluorescence</a:t>
          </a:r>
        </a:p>
      </dgm:t>
    </dgm:pt>
    <dgm:pt modelId="{E4D60DAB-6206-471B-B6B5-75A51ABF0ED9}" type="parTrans" cxnId="{122473AA-4767-4872-9E81-D30FDFC8ECAA}">
      <dgm:prSet/>
      <dgm:spPr/>
      <dgm:t>
        <a:bodyPr/>
        <a:lstStyle/>
        <a:p>
          <a:endParaRPr lang="en-US"/>
        </a:p>
      </dgm:t>
    </dgm:pt>
    <dgm:pt modelId="{32742826-2F5E-4C20-B543-4B55AF686833}" type="sibTrans" cxnId="{122473AA-4767-4872-9E81-D30FDFC8ECAA}">
      <dgm:prSet/>
      <dgm:spPr/>
      <dgm:t>
        <a:bodyPr/>
        <a:lstStyle/>
        <a:p>
          <a:endParaRPr lang="en-US"/>
        </a:p>
      </dgm:t>
    </dgm:pt>
    <dgm:pt modelId="{12410800-8C32-934B-BA5F-26666D233AC0}" type="pres">
      <dgm:prSet presAssocID="{BC1F603E-300F-4D81-BAB6-07DAB450C8BC}" presName="diagram" presStyleCnt="0">
        <dgm:presLayoutVars>
          <dgm:dir/>
          <dgm:resizeHandles val="exact"/>
        </dgm:presLayoutVars>
      </dgm:prSet>
      <dgm:spPr/>
    </dgm:pt>
    <dgm:pt modelId="{4621C499-568E-B74A-87F5-507E42727207}" type="pres">
      <dgm:prSet presAssocID="{3C450B2E-64E2-4936-A5B0-DDE9AB958F6F}" presName="node" presStyleLbl="node1" presStyleIdx="0" presStyleCnt="4">
        <dgm:presLayoutVars>
          <dgm:bulletEnabled val="1"/>
        </dgm:presLayoutVars>
      </dgm:prSet>
      <dgm:spPr/>
    </dgm:pt>
    <dgm:pt modelId="{A5FBAD95-7797-9C4A-94D2-3B14FE33112C}" type="pres">
      <dgm:prSet presAssocID="{86E08976-0458-4B6B-9582-9DA3E60B9A90}" presName="sibTrans" presStyleCnt="0"/>
      <dgm:spPr/>
    </dgm:pt>
    <dgm:pt modelId="{07A3003A-B236-3745-A3AA-7245883BB04F}" type="pres">
      <dgm:prSet presAssocID="{BB94903D-EB9D-4F30-B80E-CEAA4251E94B}" presName="node" presStyleLbl="node1" presStyleIdx="1" presStyleCnt="4">
        <dgm:presLayoutVars>
          <dgm:bulletEnabled val="1"/>
        </dgm:presLayoutVars>
      </dgm:prSet>
      <dgm:spPr/>
    </dgm:pt>
    <dgm:pt modelId="{288E3FCA-D125-284A-99CC-FCA3AF78ABCC}" type="pres">
      <dgm:prSet presAssocID="{30D54DDF-445E-479F-ACB8-310B1861E5B9}" presName="sibTrans" presStyleCnt="0"/>
      <dgm:spPr/>
    </dgm:pt>
    <dgm:pt modelId="{E536992E-6659-8E47-BCDE-5BCDC4020970}" type="pres">
      <dgm:prSet presAssocID="{3CB16620-D0E4-4695-B580-37DE82FDF5DE}" presName="node" presStyleLbl="node1" presStyleIdx="2" presStyleCnt="4">
        <dgm:presLayoutVars>
          <dgm:bulletEnabled val="1"/>
        </dgm:presLayoutVars>
      </dgm:prSet>
      <dgm:spPr/>
    </dgm:pt>
    <dgm:pt modelId="{66BADC45-C6A5-9A4A-9006-4A64D276FBC9}" type="pres">
      <dgm:prSet presAssocID="{4DED1AA7-5A1F-4173-A5D4-4CAB3092C5D2}" presName="sibTrans" presStyleCnt="0"/>
      <dgm:spPr/>
    </dgm:pt>
    <dgm:pt modelId="{8B4C79A3-6EC9-7F4D-8E8B-3EF375DD662E}" type="pres">
      <dgm:prSet presAssocID="{5680D1F0-14ED-484B-8B6B-423E26182712}" presName="node" presStyleLbl="node1" presStyleIdx="3" presStyleCnt="4">
        <dgm:presLayoutVars>
          <dgm:bulletEnabled val="1"/>
        </dgm:presLayoutVars>
      </dgm:prSet>
      <dgm:spPr/>
    </dgm:pt>
  </dgm:ptLst>
  <dgm:cxnLst>
    <dgm:cxn modelId="{D5C12C08-BA9F-C34B-9765-AE60D635C1D3}" type="presOf" srcId="{BB94903D-EB9D-4F30-B80E-CEAA4251E94B}" destId="{07A3003A-B236-3745-A3AA-7245883BB04F}" srcOrd="0" destOrd="0" presId="urn:microsoft.com/office/officeart/2005/8/layout/default"/>
    <dgm:cxn modelId="{EF8B9553-E023-554D-BAD9-36320E1153EE}" type="presOf" srcId="{5680D1F0-14ED-484B-8B6B-423E26182712}" destId="{8B4C79A3-6EC9-7F4D-8E8B-3EF375DD662E}" srcOrd="0" destOrd="0" presId="urn:microsoft.com/office/officeart/2005/8/layout/default"/>
    <dgm:cxn modelId="{540B5E5B-DED9-4E1C-8452-FF7E37756B40}" srcId="{BC1F603E-300F-4D81-BAB6-07DAB450C8BC}" destId="{3CB16620-D0E4-4695-B580-37DE82FDF5DE}" srcOrd="2" destOrd="0" parTransId="{D5D38865-4903-4035-82A5-0A8C714CD724}" sibTransId="{4DED1AA7-5A1F-4173-A5D4-4CAB3092C5D2}"/>
    <dgm:cxn modelId="{EDAD7E72-8AD9-BB4E-B2D3-76D45AFB38C7}" type="presOf" srcId="{3C450B2E-64E2-4936-A5B0-DDE9AB958F6F}" destId="{4621C499-568E-B74A-87F5-507E42727207}" srcOrd="0" destOrd="0" presId="urn:microsoft.com/office/officeart/2005/8/layout/default"/>
    <dgm:cxn modelId="{3635219E-A38A-4BCA-8A11-4535490F7492}" srcId="{BC1F603E-300F-4D81-BAB6-07DAB450C8BC}" destId="{BB94903D-EB9D-4F30-B80E-CEAA4251E94B}" srcOrd="1" destOrd="0" parTransId="{375210B5-F027-4A61-A04A-FE9E3320B88A}" sibTransId="{30D54DDF-445E-479F-ACB8-310B1861E5B9}"/>
    <dgm:cxn modelId="{2287AFA3-57C5-B84A-B0F9-EFA3999BC719}" type="presOf" srcId="{3CB16620-D0E4-4695-B580-37DE82FDF5DE}" destId="{E536992E-6659-8E47-BCDE-5BCDC4020970}" srcOrd="0" destOrd="0" presId="urn:microsoft.com/office/officeart/2005/8/layout/default"/>
    <dgm:cxn modelId="{122473AA-4767-4872-9E81-D30FDFC8ECAA}" srcId="{BC1F603E-300F-4D81-BAB6-07DAB450C8BC}" destId="{5680D1F0-14ED-484B-8B6B-423E26182712}" srcOrd="3" destOrd="0" parTransId="{E4D60DAB-6206-471B-B6B5-75A51ABF0ED9}" sibTransId="{32742826-2F5E-4C20-B543-4B55AF686833}"/>
    <dgm:cxn modelId="{123363B4-76EA-5244-ADFF-DBE5F15ED1AA}" type="presOf" srcId="{BC1F603E-300F-4D81-BAB6-07DAB450C8BC}" destId="{12410800-8C32-934B-BA5F-26666D233AC0}" srcOrd="0" destOrd="0" presId="urn:microsoft.com/office/officeart/2005/8/layout/default"/>
    <dgm:cxn modelId="{D719A7B6-5771-4529-A8FE-8199E2B9959F}" srcId="{BC1F603E-300F-4D81-BAB6-07DAB450C8BC}" destId="{3C450B2E-64E2-4936-A5B0-DDE9AB958F6F}" srcOrd="0" destOrd="0" parTransId="{93AC5C8D-5E68-42B2-B5CA-85B6285D3EC3}" sibTransId="{86E08976-0458-4B6B-9582-9DA3E60B9A90}"/>
    <dgm:cxn modelId="{9328A856-50E4-AA4E-8874-CB36F08660D8}" type="presParOf" srcId="{12410800-8C32-934B-BA5F-26666D233AC0}" destId="{4621C499-568E-B74A-87F5-507E42727207}" srcOrd="0" destOrd="0" presId="urn:microsoft.com/office/officeart/2005/8/layout/default"/>
    <dgm:cxn modelId="{3F8194F7-15A1-D945-BDE8-FF6703C9503A}" type="presParOf" srcId="{12410800-8C32-934B-BA5F-26666D233AC0}" destId="{A5FBAD95-7797-9C4A-94D2-3B14FE33112C}" srcOrd="1" destOrd="0" presId="urn:microsoft.com/office/officeart/2005/8/layout/default"/>
    <dgm:cxn modelId="{F0A0E66F-EDC2-EB41-8164-D6BC1602E689}" type="presParOf" srcId="{12410800-8C32-934B-BA5F-26666D233AC0}" destId="{07A3003A-B236-3745-A3AA-7245883BB04F}" srcOrd="2" destOrd="0" presId="urn:microsoft.com/office/officeart/2005/8/layout/default"/>
    <dgm:cxn modelId="{903FA992-293D-A949-A0EE-7AE17DCFF432}" type="presParOf" srcId="{12410800-8C32-934B-BA5F-26666D233AC0}" destId="{288E3FCA-D125-284A-99CC-FCA3AF78ABCC}" srcOrd="3" destOrd="0" presId="urn:microsoft.com/office/officeart/2005/8/layout/default"/>
    <dgm:cxn modelId="{8A1977A2-B1F2-374B-B6FC-865423B1D670}" type="presParOf" srcId="{12410800-8C32-934B-BA5F-26666D233AC0}" destId="{E536992E-6659-8E47-BCDE-5BCDC4020970}" srcOrd="4" destOrd="0" presId="urn:microsoft.com/office/officeart/2005/8/layout/default"/>
    <dgm:cxn modelId="{02B86418-497A-4D45-B15F-DA32515FF111}" type="presParOf" srcId="{12410800-8C32-934B-BA5F-26666D233AC0}" destId="{66BADC45-C6A5-9A4A-9006-4A64D276FBC9}" srcOrd="5" destOrd="0" presId="urn:microsoft.com/office/officeart/2005/8/layout/default"/>
    <dgm:cxn modelId="{5426277E-00F7-8E46-AC7C-DE1F01A84E45}" type="presParOf" srcId="{12410800-8C32-934B-BA5F-26666D233AC0}" destId="{8B4C79A3-6EC9-7F4D-8E8B-3EF375DD662E}"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FC677F-8AF2-D04E-AF07-799422B2863A}">
      <dsp:nvSpPr>
        <dsp:cNvPr id="0" name=""/>
        <dsp:cNvSpPr/>
      </dsp:nvSpPr>
      <dsp:spPr>
        <a:xfrm>
          <a:off x="1174" y="520807"/>
          <a:ext cx="4121050" cy="2616867"/>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D33654-7125-CA4A-AFF0-DEF0037FD8E2}">
      <dsp:nvSpPr>
        <dsp:cNvPr id="0" name=""/>
        <dsp:cNvSpPr/>
      </dsp:nvSpPr>
      <dsp:spPr>
        <a:xfrm>
          <a:off x="459068" y="955807"/>
          <a:ext cx="4121050" cy="2616867"/>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i="1" kern="1200"/>
            <a:t>C. elegans </a:t>
          </a:r>
          <a:r>
            <a:rPr lang="en-US" sz="2800" kern="1200"/>
            <a:t>share a metabolic and neurodegenerative pathway most similar to humans (Alvarez et al., 2022).</a:t>
          </a:r>
        </a:p>
      </dsp:txBody>
      <dsp:txXfrm>
        <a:off x="535713" y="1032452"/>
        <a:ext cx="3967760" cy="2463577"/>
      </dsp:txXfrm>
    </dsp:sp>
    <dsp:sp modelId="{F5C1692F-E838-9F4B-9296-951C7BEB9BB1}">
      <dsp:nvSpPr>
        <dsp:cNvPr id="0" name=""/>
        <dsp:cNvSpPr/>
      </dsp:nvSpPr>
      <dsp:spPr>
        <a:xfrm>
          <a:off x="5038013" y="520807"/>
          <a:ext cx="4121050" cy="2616867"/>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66E822-6A0D-574C-A665-B326FB0B605D}">
      <dsp:nvSpPr>
        <dsp:cNvPr id="0" name=""/>
        <dsp:cNvSpPr/>
      </dsp:nvSpPr>
      <dsp:spPr>
        <a:xfrm>
          <a:off x="5495908" y="955807"/>
          <a:ext cx="4121050" cy="2616867"/>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The fluorescence in the A</a:t>
          </a:r>
          <a:r>
            <a:rPr lang="el-GR" sz="2800" kern="1200"/>
            <a:t>β </a:t>
          </a:r>
          <a:r>
            <a:rPr lang="en-US" sz="2800" kern="1200"/>
            <a:t>proteins will track the accumulation across </a:t>
          </a:r>
          <a:r>
            <a:rPr lang="en-US" sz="2800" i="1" kern="1200"/>
            <a:t>C. elegans</a:t>
          </a:r>
          <a:r>
            <a:rPr lang="en-US" sz="2800" kern="1200"/>
            <a:t>’ life (Toseland, 2013)</a:t>
          </a:r>
        </a:p>
      </dsp:txBody>
      <dsp:txXfrm>
        <a:off x="5572553" y="1032452"/>
        <a:ext cx="3967760" cy="24635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FAB984-D43E-B44B-B85B-84BF3E3410F9}">
      <dsp:nvSpPr>
        <dsp:cNvPr id="0" name=""/>
        <dsp:cNvSpPr/>
      </dsp:nvSpPr>
      <dsp:spPr>
        <a:xfrm>
          <a:off x="0" y="1259494"/>
          <a:ext cx="9618133" cy="2518989"/>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t" anchorCtr="0">
          <a:noAutofit/>
        </a:bodyPr>
        <a:lstStyle/>
        <a:p>
          <a:pPr marL="0" lvl="0" indent="0" algn="l" defTabSz="2000250">
            <a:lnSpc>
              <a:spcPct val="90000"/>
            </a:lnSpc>
            <a:spcBef>
              <a:spcPct val="0"/>
            </a:spcBef>
            <a:spcAft>
              <a:spcPct val="35000"/>
            </a:spcAft>
            <a:buNone/>
          </a:pPr>
          <a:r>
            <a:rPr lang="en-US" sz="4500" kern="1200"/>
            <a:t>Hypothesis not supported</a:t>
          </a:r>
        </a:p>
        <a:p>
          <a:pPr marL="285750" lvl="1" indent="-285750" algn="l" defTabSz="1555750">
            <a:lnSpc>
              <a:spcPct val="90000"/>
            </a:lnSpc>
            <a:spcBef>
              <a:spcPct val="0"/>
            </a:spcBef>
            <a:spcAft>
              <a:spcPct val="15000"/>
            </a:spcAft>
            <a:buChar char="•"/>
          </a:pPr>
          <a:r>
            <a:rPr lang="en-US" sz="3500" kern="1200"/>
            <a:t>Predicted glucose would increase A</a:t>
          </a:r>
          <a:r>
            <a:rPr lang="el-GR" sz="3500" kern="1200"/>
            <a:t>β </a:t>
          </a:r>
          <a:r>
            <a:rPr lang="en-US" sz="3500" kern="1200"/>
            <a:t>burden</a:t>
          </a:r>
        </a:p>
        <a:p>
          <a:pPr marL="285750" lvl="1" indent="-285750" algn="l" defTabSz="1555750">
            <a:lnSpc>
              <a:spcPct val="90000"/>
            </a:lnSpc>
            <a:spcBef>
              <a:spcPct val="0"/>
            </a:spcBef>
            <a:spcAft>
              <a:spcPct val="15000"/>
            </a:spcAft>
            <a:buChar char="•"/>
          </a:pPr>
          <a:r>
            <a:rPr lang="en-US" sz="3500" kern="1200"/>
            <a:t>Data did not show significant glucose effect</a:t>
          </a:r>
        </a:p>
      </dsp:txBody>
      <dsp:txXfrm>
        <a:off x="73779" y="1333273"/>
        <a:ext cx="9470575" cy="23714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99694F-B6DE-FB49-ADF7-8C68ACA45F64}">
      <dsp:nvSpPr>
        <dsp:cNvPr id="0" name=""/>
        <dsp:cNvSpPr/>
      </dsp:nvSpPr>
      <dsp:spPr>
        <a:xfrm>
          <a:off x="0" y="0"/>
          <a:ext cx="8175413" cy="1228044"/>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Suggests glucose effects may depend on timing or duration</a:t>
          </a:r>
        </a:p>
      </dsp:txBody>
      <dsp:txXfrm>
        <a:off x="35968" y="35968"/>
        <a:ext cx="6850257" cy="1156108"/>
      </dsp:txXfrm>
    </dsp:sp>
    <dsp:sp modelId="{D8A9B111-1198-BA4B-8B04-DFEE9ABE51E8}">
      <dsp:nvSpPr>
        <dsp:cNvPr id="0" name=""/>
        <dsp:cNvSpPr/>
      </dsp:nvSpPr>
      <dsp:spPr>
        <a:xfrm>
          <a:off x="721359" y="1432718"/>
          <a:ext cx="8175413" cy="1228044"/>
        </a:xfrm>
        <a:prstGeom prst="roundRect">
          <a:avLst>
            <a:gd name="adj" fmla="val 10000"/>
          </a:avLst>
        </a:prstGeom>
        <a:solidFill>
          <a:schemeClr val="accent2">
            <a:hueOff val="-1482143"/>
            <a:satOff val="7100"/>
            <a:lumOff val="656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Early exposure alone may be insufficient</a:t>
          </a:r>
        </a:p>
      </dsp:txBody>
      <dsp:txXfrm>
        <a:off x="757327" y="1468686"/>
        <a:ext cx="6583888" cy="1156108"/>
      </dsp:txXfrm>
    </dsp:sp>
    <dsp:sp modelId="{2A208A8D-F529-9241-B02B-B8A22CA5E18F}">
      <dsp:nvSpPr>
        <dsp:cNvPr id="0" name=""/>
        <dsp:cNvSpPr/>
      </dsp:nvSpPr>
      <dsp:spPr>
        <a:xfrm>
          <a:off x="1442719" y="2865437"/>
          <a:ext cx="8175413" cy="1228044"/>
        </a:xfrm>
        <a:prstGeom prst="roundRect">
          <a:avLst>
            <a:gd name="adj" fmla="val 10000"/>
          </a:avLst>
        </a:prstGeom>
        <a:solidFill>
          <a:schemeClr val="accent2">
            <a:hueOff val="-2964286"/>
            <a:satOff val="14200"/>
            <a:lumOff val="1313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Adds nuance to prior sugar and AD studies</a:t>
          </a:r>
        </a:p>
      </dsp:txBody>
      <dsp:txXfrm>
        <a:off x="1478687" y="2901405"/>
        <a:ext cx="6583888" cy="1156108"/>
      </dsp:txXfrm>
    </dsp:sp>
    <dsp:sp modelId="{7FF544CC-22D1-BD4F-A51E-66F8477795F6}">
      <dsp:nvSpPr>
        <dsp:cNvPr id="0" name=""/>
        <dsp:cNvSpPr/>
      </dsp:nvSpPr>
      <dsp:spPr>
        <a:xfrm>
          <a:off x="7377184" y="931267"/>
          <a:ext cx="798228" cy="798228"/>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556785" y="931267"/>
        <a:ext cx="439026" cy="600667"/>
      </dsp:txXfrm>
    </dsp:sp>
    <dsp:sp modelId="{C73A72BA-4B3A-354D-84E9-310C5D29AFCC}">
      <dsp:nvSpPr>
        <dsp:cNvPr id="0" name=""/>
        <dsp:cNvSpPr/>
      </dsp:nvSpPr>
      <dsp:spPr>
        <a:xfrm>
          <a:off x="8098544" y="2355798"/>
          <a:ext cx="798228" cy="798228"/>
        </a:xfrm>
        <a:prstGeom prst="downArrow">
          <a:avLst>
            <a:gd name="adj1" fmla="val 55000"/>
            <a:gd name="adj2" fmla="val 45000"/>
          </a:avLst>
        </a:prstGeom>
        <a:solidFill>
          <a:schemeClr val="accent2">
            <a:tint val="40000"/>
            <a:alpha val="90000"/>
            <a:hueOff val="-4091836"/>
            <a:satOff val="45107"/>
            <a:lumOff val="4296"/>
            <a:alphaOff val="0"/>
          </a:schemeClr>
        </a:solidFill>
        <a:ln w="19050" cap="rnd" cmpd="sng" algn="ctr">
          <a:solidFill>
            <a:schemeClr val="accent2">
              <a:tint val="40000"/>
              <a:alpha val="90000"/>
              <a:hueOff val="-4091836"/>
              <a:satOff val="45107"/>
              <a:lumOff val="429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278145" y="2355798"/>
        <a:ext cx="439026" cy="60066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21C499-568E-B74A-87F5-507E42727207}">
      <dsp:nvSpPr>
        <dsp:cNvPr id="0" name=""/>
        <dsp:cNvSpPr/>
      </dsp:nvSpPr>
      <dsp:spPr>
        <a:xfrm>
          <a:off x="1423317" y="1675"/>
          <a:ext cx="3500409" cy="2100245"/>
        </a:xfrm>
        <a:prstGeom prst="rect">
          <a:avLst/>
        </a:prstGeom>
        <a:solidFill>
          <a:schemeClr val="accent2">
            <a:lumMod val="5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Small sample sizes</a:t>
          </a:r>
        </a:p>
      </dsp:txBody>
      <dsp:txXfrm>
        <a:off x="1423317" y="1675"/>
        <a:ext cx="3500409" cy="2100245"/>
      </dsp:txXfrm>
    </dsp:sp>
    <dsp:sp modelId="{07A3003A-B236-3745-A3AA-7245883BB04F}">
      <dsp:nvSpPr>
        <dsp:cNvPr id="0" name=""/>
        <dsp:cNvSpPr/>
      </dsp:nvSpPr>
      <dsp:spPr>
        <a:xfrm>
          <a:off x="5273767" y="1675"/>
          <a:ext cx="3500409" cy="2100245"/>
        </a:xfrm>
        <a:prstGeom prst="rect">
          <a:avLst/>
        </a:prstGeom>
        <a:solidFill>
          <a:schemeClr val="accent2">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Lack of Day 9 imaging dataset</a:t>
          </a:r>
        </a:p>
      </dsp:txBody>
      <dsp:txXfrm>
        <a:off x="5273767" y="1675"/>
        <a:ext cx="3500409" cy="2100245"/>
      </dsp:txXfrm>
    </dsp:sp>
    <dsp:sp modelId="{E536992E-6659-8E47-BCDE-5BCDC4020970}">
      <dsp:nvSpPr>
        <dsp:cNvPr id="0" name=""/>
        <dsp:cNvSpPr/>
      </dsp:nvSpPr>
      <dsp:spPr>
        <a:xfrm>
          <a:off x="1423317" y="2451962"/>
          <a:ext cx="3500409" cy="2100245"/>
        </a:xfrm>
        <a:prstGeom prst="rect">
          <a:avLst/>
        </a:prstGeom>
        <a:solidFill>
          <a:schemeClr val="accent1"/>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15°C reduced movement naturally</a:t>
          </a:r>
        </a:p>
      </dsp:txBody>
      <dsp:txXfrm>
        <a:off x="1423317" y="2451962"/>
        <a:ext cx="3500409" cy="2100245"/>
      </dsp:txXfrm>
    </dsp:sp>
    <dsp:sp modelId="{8B4C79A3-6EC9-7F4D-8E8B-3EF375DD662E}">
      <dsp:nvSpPr>
        <dsp:cNvPr id="0" name=""/>
        <dsp:cNvSpPr/>
      </dsp:nvSpPr>
      <dsp:spPr>
        <a:xfrm>
          <a:off x="5273767" y="2451962"/>
          <a:ext cx="3500409" cy="2100245"/>
        </a:xfrm>
        <a:prstGeom prst="rect">
          <a:avLst/>
        </a:prstGeom>
        <a:solidFill>
          <a:schemeClr val="accent1">
            <a:lumMod val="60000"/>
            <a:lumOff val="4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Limited imaging groups for epifluorescence</a:t>
          </a:r>
        </a:p>
      </dsp:txBody>
      <dsp:txXfrm>
        <a:off x="5273767" y="2451962"/>
        <a:ext cx="3500409" cy="210024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A2452C-1A4E-2A47-8117-A72894FC00B8}" type="datetimeFigureOut">
              <a:rPr lang="en-US" smtClean="0"/>
              <a:t>4/28/26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E45A31-60FF-3346-9E56-1B4DD6DD286A}" type="slidenum">
              <a:rPr lang="en-US" smtClean="0"/>
              <a:t>‹#›</a:t>
            </a:fld>
            <a:endParaRPr lang="en-US"/>
          </a:p>
        </p:txBody>
      </p:sp>
    </p:spTree>
    <p:extLst>
      <p:ext uri="{BB962C8B-B14F-4D97-AF65-F5344CB8AC3E}">
        <p14:creationId xmlns:p14="http://schemas.microsoft.com/office/powerpoint/2010/main" val="16383987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Victoria</a:t>
            </a:r>
          </a:p>
          <a:p>
            <a:endParaRPr lang="en-US"/>
          </a:p>
          <a:p>
            <a:r>
              <a:rPr lang="en-US" sz="1200" b="0" i="0" u="none" strike="noStrike" kern="1200">
                <a:solidFill>
                  <a:schemeClr val="tx1"/>
                </a:solidFill>
                <a:effectLst/>
                <a:latin typeface="+mn-lt"/>
                <a:ea typeface="+mn-ea"/>
                <a:cs typeface="+mn-cs"/>
              </a:rPr>
              <a:t>Good evening, and thank you for being here. We are Lauren Cohn and Victoria Maselle, and for our capstone project, we explored whether glucose exposure could influence Alzheimer’s related pathology in </a:t>
            </a:r>
            <a:r>
              <a:rPr lang="en-US" sz="1200" b="0" i="1" u="none" strike="noStrike" kern="1200">
                <a:solidFill>
                  <a:schemeClr val="tx1"/>
                </a:solidFill>
                <a:effectLst/>
                <a:latin typeface="+mn-lt"/>
                <a:ea typeface="+mn-ea"/>
                <a:cs typeface="+mn-cs"/>
              </a:rPr>
              <a:t>C. elegans</a:t>
            </a:r>
            <a:r>
              <a:rPr lang="en-US" sz="1200" b="0" i="0" u="none" strike="noStrike" kern="1200">
                <a:solidFill>
                  <a:schemeClr val="tx1"/>
                </a:solidFill>
                <a:effectLst/>
                <a:latin typeface="+mn-lt"/>
                <a:ea typeface="+mn-ea"/>
                <a:cs typeface="+mn-cs"/>
              </a:rPr>
              <a:t>, a model organism commonly used in neurodegeneration research.</a:t>
            </a:r>
            <a:endParaRPr lang="en-US"/>
          </a:p>
        </p:txBody>
      </p:sp>
      <p:sp>
        <p:nvSpPr>
          <p:cNvPr id="4" name="Slide Number Placeholder 3"/>
          <p:cNvSpPr>
            <a:spLocks noGrp="1"/>
          </p:cNvSpPr>
          <p:nvPr>
            <p:ph type="sldNum" sz="quarter" idx="5"/>
          </p:nvPr>
        </p:nvSpPr>
        <p:spPr/>
        <p:txBody>
          <a:bodyPr/>
          <a:lstStyle/>
          <a:p>
            <a:fld id="{2EE45A31-60FF-3346-9E56-1B4DD6DD286A}" type="slidenum">
              <a:rPr lang="en-US" smtClean="0"/>
              <a:t>1</a:t>
            </a:fld>
            <a:endParaRPr lang="en-US"/>
          </a:p>
        </p:txBody>
      </p:sp>
    </p:spTree>
    <p:extLst>
      <p:ext uri="{BB962C8B-B14F-4D97-AF65-F5344CB8AC3E}">
        <p14:creationId xmlns:p14="http://schemas.microsoft.com/office/powerpoint/2010/main" val="1428509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Lauren</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rPr>
              <a:t>As of 2026, 7.4 million Americans</a:t>
            </a:r>
            <a:r>
              <a:rPr lang="en-US" sz="1200" b="0" i="0" u="none" strike="noStrike" kern="1200" dirty="0">
                <a:solidFill>
                  <a:schemeClr val="tx1"/>
                </a:solidFill>
                <a:effectLst/>
                <a:latin typeface="+mn-lt"/>
                <a:ea typeface="+mn-ea"/>
                <a:cs typeface="+mn-cs"/>
              </a:rPr>
              <a:t> are living with Alzheimer’s dementia, with the projected numbers to reach </a:t>
            </a:r>
            <a:r>
              <a:rPr lang="en-US" sz="1200" b="1" i="0" u="none" strike="noStrike" kern="1200" dirty="0">
                <a:solidFill>
                  <a:schemeClr val="tx1"/>
                </a:solidFill>
                <a:effectLst/>
                <a:latin typeface="+mn-lt"/>
                <a:ea typeface="+mn-ea"/>
                <a:cs typeface="+mn-cs"/>
              </a:rPr>
              <a:t>13.8 million by 2060</a:t>
            </a:r>
            <a:r>
              <a:rPr lang="en-US" sz="1200" b="0" i="0" u="none" strike="noStrike" kern="1200" dirty="0">
                <a:solidFill>
                  <a:schemeClr val="tx1"/>
                </a:solidFill>
                <a:effectLst/>
                <a:latin typeface="+mn-lt"/>
                <a:ea typeface="+mn-ea"/>
                <a:cs typeface="+mn-cs"/>
              </a:rPr>
              <a:t>, according to Alzheimer’s Association. </a:t>
            </a:r>
          </a:p>
          <a:p>
            <a:r>
              <a:rPr lang="en-US" dirty="0"/>
              <a:t>Alzheimer’s disease </a:t>
            </a:r>
            <a:r>
              <a:rPr lang="en-US" b="1" dirty="0"/>
              <a:t>is a progressive neurodegenerative disorder that </a:t>
            </a:r>
            <a:r>
              <a:rPr lang="en-US" dirty="0"/>
              <a:t>affects memory, thinking, and behavior. In this image, you can see </a:t>
            </a:r>
            <a:r>
              <a:rPr lang="en-US" b="1" dirty="0"/>
              <a:t>two hallmark features </a:t>
            </a:r>
            <a:r>
              <a:rPr lang="en-US" dirty="0"/>
              <a:t>of the disease. [point with laser].</a:t>
            </a:r>
          </a:p>
          <a:p>
            <a:r>
              <a:rPr lang="en-US" b="1" dirty="0"/>
              <a:t>Beta amyloid</a:t>
            </a:r>
            <a:r>
              <a:rPr lang="en-US" dirty="0"/>
              <a:t>, shown in blue, which is a fragment of a much larger transmembrane protein called the Amyloid Precursor Protein. When these sticky fragments clump together into plaques, they </a:t>
            </a:r>
            <a:r>
              <a:rPr lang="en-US" b="1" dirty="0"/>
              <a:t>accumulate outside neurons, </a:t>
            </a:r>
            <a:r>
              <a:rPr lang="en-US" b="0" dirty="0"/>
              <a:t>which can </a:t>
            </a:r>
            <a:r>
              <a:rPr lang="en-US" b="1" dirty="0"/>
              <a:t>disrupt communication </a:t>
            </a:r>
            <a:r>
              <a:rPr lang="en-US" dirty="0"/>
              <a:t>between brain cells, </a:t>
            </a:r>
            <a:r>
              <a:rPr lang="en-US" b="1" dirty="0"/>
              <a:t>trigger inflammation</a:t>
            </a:r>
            <a:r>
              <a:rPr lang="en-US" dirty="0"/>
              <a:t>, and contribute to </a:t>
            </a:r>
            <a:r>
              <a:rPr lang="en-US" b="1" dirty="0"/>
              <a:t>toxicity</a:t>
            </a:r>
            <a:r>
              <a:rPr lang="en-US" dirty="0"/>
              <a:t>.</a:t>
            </a:r>
          </a:p>
          <a:p>
            <a:r>
              <a:rPr lang="en-US" dirty="0"/>
              <a:t>The other hallmark is </a:t>
            </a:r>
            <a:r>
              <a:rPr lang="en-US" b="1" dirty="0"/>
              <a:t>tau protein </a:t>
            </a:r>
            <a:r>
              <a:rPr lang="en-US" dirty="0"/>
              <a:t>which are shown in orange inside the neuron. These normally help stabilize internal cell structure, but in Alzheimer’s, tau becomes abnormal and forms tangles, which impair transport within the neuron and further damage cell function.</a:t>
            </a:r>
          </a:p>
          <a:p>
            <a:r>
              <a:rPr lang="en-US" dirty="0"/>
              <a:t>Together, these processes lead to neuronal death, brain atrophy, and progressive cognitive decline. Because beta amyloid aggregation is one of the earliest and most studied features of Alzheimer’s, we decided to focus on that process in our study.</a:t>
            </a:r>
          </a:p>
          <a:p>
            <a:endParaRPr lang="en-US" sz="1200" b="0" i="0" u="none" strike="noStrike"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Picture: Tau tangles (orange) inside a brain cell (neuron) and amyloid plaques (blue) in the surrounding area.</a:t>
            </a:r>
          </a:p>
          <a:p>
            <a:r>
              <a:rPr lang="en-US" dirty="0"/>
              <a:t>Picture from: https://</a:t>
            </a:r>
            <a:r>
              <a:rPr lang="en-US" dirty="0" err="1"/>
              <a:t>www.brightfocus.org</a:t>
            </a:r>
            <a:r>
              <a:rPr lang="en-US" dirty="0"/>
              <a:t>/resource/what-are-</a:t>
            </a:r>
            <a:r>
              <a:rPr lang="en-US" dirty="0" err="1"/>
              <a:t>alzheimers</a:t>
            </a:r>
            <a:r>
              <a:rPr lang="en-US" dirty="0"/>
              <a:t>-plaques-and-tangles/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Times New Roman" panose="02020603050405020304" pitchFamily="18" charset="0"/>
              </a:rPr>
              <a:t>Alzheimer’s disease (AD) is a neurodegenerative disease that is caused by the abnormal buildup of proteins, amyloid and tau, in the brain. Over time, this buildup damages and kills brain cells, causing parts of the brain to shrink (neuronal death), progressive memory loss, and accelerated cognitive decline. AD’s pathology is explicated by the tau neurofibrillary tangles and the accumulation of </a:t>
            </a:r>
            <a:r>
              <a:rPr lang="el-GR" sz="1200" b="0" i="0" u="none" strike="noStrike" dirty="0">
                <a:solidFill>
                  <a:srgbClr val="000000"/>
                </a:solidFill>
                <a:effectLst/>
                <a:latin typeface="Times New Roman" panose="02020603050405020304" pitchFamily="18" charset="0"/>
              </a:rPr>
              <a:t>β-</a:t>
            </a:r>
            <a:r>
              <a:rPr lang="en-US" sz="1200" b="0" i="0" u="none" strike="noStrike" dirty="0">
                <a:solidFill>
                  <a:srgbClr val="000000"/>
                </a:solidFill>
                <a:effectLst/>
                <a:latin typeface="Times New Roman" panose="02020603050405020304" pitchFamily="18" charset="0"/>
              </a:rPr>
              <a:t>amyloid into toxic plaques, leading to a disruption in neuronal function and brain atrophy. The </a:t>
            </a:r>
            <a:r>
              <a:rPr lang="el-GR" sz="1200" b="0" i="0" u="none" strike="noStrike" dirty="0">
                <a:solidFill>
                  <a:srgbClr val="000000"/>
                </a:solidFill>
                <a:effectLst/>
                <a:latin typeface="Times New Roman" panose="02020603050405020304" pitchFamily="18" charset="0"/>
              </a:rPr>
              <a:t>β-</a:t>
            </a:r>
            <a:r>
              <a:rPr lang="en-US" sz="1200" b="0" i="0" u="none" strike="noStrike" dirty="0">
                <a:solidFill>
                  <a:srgbClr val="000000"/>
                </a:solidFill>
                <a:effectLst/>
                <a:latin typeface="Times New Roman" panose="02020603050405020304" pitchFamily="18" charset="0"/>
              </a:rPr>
              <a:t>Amyloid (A</a:t>
            </a:r>
            <a:r>
              <a:rPr lang="el-GR" sz="1200" b="0" i="0" u="none" strike="noStrike" dirty="0">
                <a:solidFill>
                  <a:srgbClr val="000000"/>
                </a:solidFill>
                <a:effectLst/>
                <a:latin typeface="Times New Roman" panose="02020603050405020304" pitchFamily="18" charset="0"/>
              </a:rPr>
              <a:t>β) </a:t>
            </a:r>
            <a:r>
              <a:rPr lang="en-US" sz="1200" b="0" i="0" u="none" strike="noStrike" dirty="0">
                <a:solidFill>
                  <a:srgbClr val="000000"/>
                </a:solidFill>
                <a:effectLst/>
                <a:latin typeface="Times New Roman" panose="02020603050405020304" pitchFamily="18" charset="0"/>
              </a:rPr>
              <a:t>protein plaque accumulation and tau </a:t>
            </a:r>
            <a:r>
              <a:rPr lang="en-US" sz="1200" b="0" i="0" u="none" strike="noStrike" dirty="0" err="1">
                <a:solidFill>
                  <a:srgbClr val="000000"/>
                </a:solidFill>
                <a:effectLst/>
                <a:latin typeface="Times New Roman" panose="02020603050405020304" pitchFamily="18" charset="0"/>
              </a:rPr>
              <a:t>proteinopathy</a:t>
            </a:r>
            <a:r>
              <a:rPr lang="en-US" sz="1200" b="0" i="0" u="none" strike="noStrike" dirty="0">
                <a:solidFill>
                  <a:srgbClr val="000000"/>
                </a:solidFill>
                <a:effectLst/>
                <a:latin typeface="Times New Roman" panose="02020603050405020304" pitchFamily="18" charset="0"/>
              </a:rPr>
              <a:t> are two prominent processes that define AD (</a:t>
            </a:r>
            <a:r>
              <a:rPr lang="en-US" sz="1200" b="0" i="0" u="none" strike="noStrike" dirty="0" err="1">
                <a:solidFill>
                  <a:srgbClr val="000000"/>
                </a:solidFill>
                <a:effectLst/>
                <a:latin typeface="Times New Roman" panose="02020603050405020304" pitchFamily="18" charset="0"/>
              </a:rPr>
              <a:t>Breijyeh</a:t>
            </a:r>
            <a:r>
              <a:rPr lang="en-US" sz="1200" b="0" i="0" u="none" strike="noStrike" dirty="0">
                <a:solidFill>
                  <a:srgbClr val="000000"/>
                </a:solidFill>
                <a:effectLst/>
                <a:latin typeface="Times New Roman" panose="02020603050405020304" pitchFamily="18" charset="0"/>
              </a:rPr>
              <a:t>, Z., &amp; Karaman, R., 2020).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Times New Roman" panose="02020603050405020304" pitchFamily="18" charset="0"/>
            </a:endParaRPr>
          </a:p>
          <a:p>
            <a:pPr rtl="0"/>
            <a:r>
              <a:rPr lang="en-US" sz="1200" b="0" i="0" u="none" strike="noStrike" kern="1200" dirty="0">
                <a:solidFill>
                  <a:schemeClr val="tx1"/>
                </a:solidFill>
                <a:effectLst/>
                <a:latin typeface="+mn-lt"/>
                <a:ea typeface="+mn-ea"/>
                <a:cs typeface="+mn-cs"/>
              </a:rPr>
              <a:t>A</a:t>
            </a:r>
            <a:r>
              <a:rPr lang="el-GR" sz="1200" b="0" i="0" u="none" strike="noStrike" kern="1200" dirty="0">
                <a:solidFill>
                  <a:schemeClr val="tx1"/>
                </a:solidFill>
                <a:effectLst/>
                <a:latin typeface="+mn-lt"/>
                <a:ea typeface="+mn-ea"/>
                <a:cs typeface="+mn-cs"/>
              </a:rPr>
              <a:t>β </a:t>
            </a:r>
            <a:r>
              <a:rPr lang="en-US" sz="1200" b="0" i="0" u="none" strike="noStrike" kern="1200" dirty="0">
                <a:solidFill>
                  <a:schemeClr val="tx1"/>
                </a:solidFill>
                <a:effectLst/>
                <a:latin typeface="+mn-lt"/>
                <a:ea typeface="+mn-ea"/>
                <a:cs typeface="+mn-cs"/>
              </a:rPr>
              <a:t>peptides are produced in the amyloidogenic pathway, which is a two-step process. First, the amyloid precursor protein (APP) is cut by beta-secretase and then by gamma-secretase. This cut releases sticky A</a:t>
            </a:r>
            <a:r>
              <a:rPr lang="el-GR" sz="1200" b="0" i="0" u="none" strike="noStrike" kern="1200" dirty="0">
                <a:solidFill>
                  <a:schemeClr val="tx1"/>
                </a:solidFill>
                <a:effectLst/>
                <a:latin typeface="+mn-lt"/>
                <a:ea typeface="+mn-ea"/>
                <a:cs typeface="+mn-cs"/>
              </a:rPr>
              <a:t>β </a:t>
            </a:r>
            <a:r>
              <a:rPr lang="en-US" sz="1200" b="0" i="0" u="none" strike="noStrike" kern="1200" dirty="0">
                <a:solidFill>
                  <a:schemeClr val="tx1"/>
                </a:solidFill>
                <a:effectLst/>
                <a:latin typeface="+mn-lt"/>
                <a:ea typeface="+mn-ea"/>
                <a:cs typeface="+mn-cs"/>
              </a:rPr>
              <a:t>peptides, which can fold and clump into fibrils, depending on the way it is cut (O’Brien, R.J., &amp; Wong, P.C., 2011). These fibrils can damage brain cells by breaking into smaller, toxic pieces, called oligomers, which are believed to play a big role in the progression of AD. Amyloid fibrils form from two filaments twisted together, with each filament made of stacks of A</a:t>
            </a:r>
            <a:r>
              <a:rPr lang="el-GR" sz="1200" b="0" i="0" u="none" strike="noStrike" kern="1200" dirty="0">
                <a:solidFill>
                  <a:schemeClr val="tx1"/>
                </a:solidFill>
                <a:effectLst/>
                <a:latin typeface="+mn-lt"/>
                <a:ea typeface="+mn-ea"/>
                <a:cs typeface="+mn-cs"/>
              </a:rPr>
              <a:t>β42 </a:t>
            </a:r>
            <a:r>
              <a:rPr lang="en-US" sz="1200" b="0" i="0" u="none" strike="noStrike" kern="1200" dirty="0">
                <a:solidFill>
                  <a:schemeClr val="tx1"/>
                </a:solidFill>
                <a:effectLst/>
                <a:latin typeface="+mn-lt"/>
                <a:ea typeface="+mn-ea"/>
                <a:cs typeface="+mn-cs"/>
              </a:rPr>
              <a:t>monomers arranged in a </a:t>
            </a:r>
            <a:r>
              <a:rPr lang="el-GR" sz="1200" b="0" i="0" u="none" strike="noStrike" kern="1200" dirty="0">
                <a:solidFill>
                  <a:schemeClr val="tx1"/>
                </a:solidFill>
                <a:effectLst/>
                <a:latin typeface="+mn-lt"/>
                <a:ea typeface="+mn-ea"/>
                <a:cs typeface="+mn-cs"/>
              </a:rPr>
              <a:t>β-</a:t>
            </a:r>
            <a:r>
              <a:rPr lang="en-US" sz="1200" b="0" i="0" u="none" strike="noStrike" kern="1200" dirty="0">
                <a:solidFill>
                  <a:schemeClr val="tx1"/>
                </a:solidFill>
                <a:effectLst/>
                <a:latin typeface="+mn-lt"/>
                <a:ea typeface="+mn-ea"/>
                <a:cs typeface="+mn-cs"/>
              </a:rPr>
              <a:t>sheet structure (</a:t>
            </a:r>
            <a:r>
              <a:rPr lang="en-US" sz="1200" b="0" i="0" u="none" strike="noStrike" kern="1200" dirty="0" err="1">
                <a:solidFill>
                  <a:schemeClr val="tx1"/>
                </a:solidFill>
                <a:effectLst/>
                <a:latin typeface="+mn-lt"/>
                <a:ea typeface="+mn-ea"/>
                <a:cs typeface="+mn-cs"/>
              </a:rPr>
              <a:t>Fatafta</a:t>
            </a:r>
            <a:r>
              <a:rPr lang="en-US" sz="1200" b="0" i="0" u="none" strike="noStrike" kern="1200" dirty="0">
                <a:solidFill>
                  <a:schemeClr val="tx1"/>
                </a:solidFill>
                <a:effectLst/>
                <a:latin typeface="+mn-lt"/>
                <a:ea typeface="+mn-ea"/>
                <a:cs typeface="+mn-cs"/>
              </a:rPr>
              <a:t> et al., 2021; Lattanzi et al., 2021). This two-filament structure is very stable due to hydrophobic interactions, and without the breakdown of the filaments, there would be a toxic buildup of  A</a:t>
            </a:r>
            <a:r>
              <a:rPr lang="el-GR" sz="1200" b="0" i="0" u="none" strike="noStrike" kern="1200" dirty="0">
                <a:solidFill>
                  <a:schemeClr val="tx1"/>
                </a:solidFill>
                <a:effectLst/>
                <a:latin typeface="+mn-lt"/>
                <a:ea typeface="+mn-ea"/>
                <a:cs typeface="+mn-cs"/>
              </a:rPr>
              <a:t>β42 </a:t>
            </a:r>
            <a:r>
              <a:rPr lang="en-US" sz="1200" b="0" i="0" u="none" strike="noStrike" kern="1200" dirty="0">
                <a:solidFill>
                  <a:schemeClr val="tx1"/>
                </a:solidFill>
                <a:effectLst/>
                <a:latin typeface="+mn-lt"/>
                <a:ea typeface="+mn-ea"/>
                <a:cs typeface="+mn-cs"/>
              </a:rPr>
              <a:t>fibrils and oligomers. The fibrils and oligomers are considered toxic because they block communication between neurons, cause inflammation, and trigger tau tangles, which are all linked to AD (Lattanzi et al., 2021). </a:t>
            </a:r>
          </a:p>
          <a:p>
            <a:pPr rtl="0"/>
            <a:endParaRPr lang="en-US" sz="1200" b="0" i="0" u="none" strike="noStrike" kern="1200" dirty="0">
              <a:solidFill>
                <a:schemeClr val="tx1"/>
              </a:solidFill>
              <a:effectLst/>
              <a:latin typeface="+mn-lt"/>
              <a:ea typeface="+mn-ea"/>
              <a:cs typeface="+mn-cs"/>
            </a:endParaRPr>
          </a:p>
          <a:p>
            <a:pPr rtl="0"/>
            <a:r>
              <a:rPr lang="en-US" sz="1200" b="0" i="0" u="none" strike="noStrike" kern="1200" dirty="0">
                <a:solidFill>
                  <a:schemeClr val="tx1"/>
                </a:solidFill>
                <a:effectLst/>
                <a:latin typeface="+mn-lt"/>
                <a:ea typeface="+mn-ea"/>
                <a:cs typeface="+mn-cs"/>
              </a:rPr>
              <a:t>An aggregation of A</a:t>
            </a:r>
            <a:r>
              <a:rPr lang="el-GR" sz="1200" b="0" i="0" u="none" strike="noStrike" kern="1200" dirty="0">
                <a:solidFill>
                  <a:schemeClr val="tx1"/>
                </a:solidFill>
                <a:effectLst/>
                <a:latin typeface="+mn-lt"/>
                <a:ea typeface="+mn-ea"/>
                <a:cs typeface="+mn-cs"/>
              </a:rPr>
              <a:t>β </a:t>
            </a:r>
            <a:r>
              <a:rPr lang="en-US" sz="1200" b="0" i="0" u="none" strike="noStrike" kern="1200" dirty="0">
                <a:solidFill>
                  <a:schemeClr val="tx1"/>
                </a:solidFill>
                <a:effectLst/>
                <a:latin typeface="+mn-lt"/>
                <a:ea typeface="+mn-ea"/>
                <a:cs typeface="+mn-cs"/>
              </a:rPr>
              <a:t>in the brain triggers tau pathology. First, the A</a:t>
            </a:r>
            <a:r>
              <a:rPr lang="el-GR" sz="1200" b="0" i="0" u="none" strike="noStrike" kern="1200" dirty="0">
                <a:solidFill>
                  <a:schemeClr val="tx1"/>
                </a:solidFill>
                <a:effectLst/>
                <a:latin typeface="+mn-lt"/>
                <a:ea typeface="+mn-ea"/>
                <a:cs typeface="+mn-cs"/>
              </a:rPr>
              <a:t>β </a:t>
            </a:r>
            <a:r>
              <a:rPr lang="en-US" sz="1200" b="0" i="0" u="none" strike="noStrike" kern="1200" dirty="0">
                <a:solidFill>
                  <a:schemeClr val="tx1"/>
                </a:solidFill>
                <a:effectLst/>
                <a:latin typeface="+mn-lt"/>
                <a:ea typeface="+mn-ea"/>
                <a:cs typeface="+mn-cs"/>
              </a:rPr>
              <a:t>increases the chances that glutamate is released into the synaptic cleft. This increased frequency of glutamate release leads to excessive activation of NMDARs (N-methyl-D-aspartate receptors), which are crucial for synaptic plasticity, so the persistent, low-frequency NMDAR activation weakens synapses and causes an influx of LTD-associated kinases (Taylor, H et al., 2021). These chronically activated kinases phosphorylate the tau protein at specific pathological sites. This hyperphosphorylation causes the tau proteins to detach from microtubules, destabilizing the tau so it aggregates together into toxic paired helical filaments and straight filaments that form neurofibrillary tangles (NFTs). Also, the unstable microtubules cannot transport cellular components along the axon, disrupting neuronal function (Wei et al., 2021). The toxic tau will spread between neurons, spreading the pathology, and it causes neuroinflammation, which further contributes to neuronal damage and cognitive deficits. Overall, tau </a:t>
            </a:r>
            <a:r>
              <a:rPr lang="en-US" sz="1200" b="0" i="0" u="none" strike="noStrike" kern="1200" dirty="0" err="1">
                <a:solidFill>
                  <a:schemeClr val="tx1"/>
                </a:solidFill>
                <a:effectLst/>
                <a:latin typeface="+mn-lt"/>
                <a:ea typeface="+mn-ea"/>
                <a:cs typeface="+mn-cs"/>
              </a:rPr>
              <a:t>proteinopathy</a:t>
            </a:r>
            <a:r>
              <a:rPr lang="en-US" sz="1200" b="0" i="0" u="none" strike="noStrike" kern="1200" dirty="0">
                <a:solidFill>
                  <a:schemeClr val="tx1"/>
                </a:solidFill>
                <a:effectLst/>
                <a:latin typeface="+mn-lt"/>
                <a:ea typeface="+mn-ea"/>
                <a:cs typeface="+mn-cs"/>
              </a:rPr>
              <a:t> contributes to the progression of cognitive decline, memory impairment, and AD (Chen &amp; Yu, 2023; Kellar &amp; Craft, 2020).</a:t>
            </a:r>
            <a:endParaRPr lang="en-US" dirty="0"/>
          </a:p>
          <a:p>
            <a:endParaRPr lang="en-US" dirty="0"/>
          </a:p>
        </p:txBody>
      </p:sp>
      <p:sp>
        <p:nvSpPr>
          <p:cNvPr id="4" name="Slide Number Placeholder 3"/>
          <p:cNvSpPr>
            <a:spLocks noGrp="1"/>
          </p:cNvSpPr>
          <p:nvPr>
            <p:ph type="sldNum" sz="quarter" idx="5"/>
          </p:nvPr>
        </p:nvSpPr>
        <p:spPr/>
        <p:txBody>
          <a:bodyPr/>
          <a:lstStyle/>
          <a:p>
            <a:fld id="{2EE45A31-60FF-3346-9E56-1B4DD6DD286A}" type="slidenum">
              <a:rPr lang="en-US" smtClean="0"/>
              <a:t>2</a:t>
            </a:fld>
            <a:endParaRPr lang="en-US"/>
          </a:p>
        </p:txBody>
      </p:sp>
    </p:spTree>
    <p:extLst>
      <p:ext uri="{BB962C8B-B14F-4D97-AF65-F5344CB8AC3E}">
        <p14:creationId xmlns:p14="http://schemas.microsoft.com/office/powerpoint/2010/main" val="1892963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Lauren</a:t>
            </a:r>
          </a:p>
          <a:p>
            <a:endParaRPr lang="en-US" dirty="0"/>
          </a:p>
          <a:p>
            <a:r>
              <a:rPr lang="en-US" dirty="0"/>
              <a:t>We decided to use </a:t>
            </a:r>
            <a:r>
              <a:rPr lang="en-US" i="1" dirty="0"/>
              <a:t>Caenorhabditis elegans</a:t>
            </a:r>
            <a:r>
              <a:rPr lang="en-US" dirty="0"/>
              <a:t>, or </a:t>
            </a:r>
            <a:r>
              <a:rPr lang="en-US" i="1" dirty="0"/>
              <a:t>C. elegans</a:t>
            </a:r>
            <a:r>
              <a:rPr lang="en-US" dirty="0"/>
              <a:t>, as our model organism. These are small nematodes widely used in biomedical research.</a:t>
            </a:r>
          </a:p>
          <a:p>
            <a:r>
              <a:rPr lang="en-US" dirty="0"/>
              <a:t>Although they are much simpler than humans, these worms share important metabolic and neurodegenerative pathways relevant to Alzheimer’s disease, including pathways involved in </a:t>
            </a:r>
            <a:r>
              <a:rPr lang="en-US" b="1" dirty="0"/>
              <a:t>beta amyloid toxicity</a:t>
            </a:r>
            <a:r>
              <a:rPr lang="en-US" dirty="0"/>
              <a:t>, </a:t>
            </a:r>
            <a:r>
              <a:rPr lang="en-US" b="1" dirty="0"/>
              <a:t>protein aggregation</a:t>
            </a:r>
            <a:r>
              <a:rPr lang="en-US" dirty="0"/>
              <a:t>, and </a:t>
            </a:r>
            <a:r>
              <a:rPr lang="en-US" b="1" dirty="0"/>
              <a:t>cellular stress responses</a:t>
            </a:r>
            <a:r>
              <a:rPr lang="en-US" dirty="0"/>
              <a:t>.</a:t>
            </a:r>
          </a:p>
          <a:p>
            <a:r>
              <a:rPr lang="en-US" dirty="0"/>
              <a:t>This specific transgenic strain was </a:t>
            </a:r>
            <a:r>
              <a:rPr lang="en-US" b="1" dirty="0"/>
              <a:t>engineered</a:t>
            </a:r>
            <a:r>
              <a:rPr lang="en-US" dirty="0"/>
              <a:t> to express fluorescently tagged beta amyloid, allowing us to directly visualize aggregate accumulation over time.</a:t>
            </a:r>
          </a:p>
          <a:p>
            <a:r>
              <a:rPr lang="en-US" dirty="0"/>
              <a:t>Another advantage of </a:t>
            </a:r>
            <a:r>
              <a:rPr lang="en-US" i="1" dirty="0"/>
              <a:t>C. elegans</a:t>
            </a:r>
            <a:r>
              <a:rPr lang="en-US" dirty="0"/>
              <a:t> is that they have a short lifespan and can be age synchronized, meaning all worms begin the experiment at the same developmental stage. That made them an efficient and controlled model.</a:t>
            </a:r>
          </a:p>
          <a:p>
            <a:endParaRPr lang="en-US" dirty="0"/>
          </a:p>
          <a:p>
            <a:endParaRPr lang="en-US" dirty="0"/>
          </a:p>
          <a:p>
            <a:r>
              <a:rPr lang="en-US" dirty="0"/>
              <a:t>Because C. elegans share a metabolic and neurodegenerative pathway most similar to humans, they can model human neurodegenerative diseases such as AD and their relationship to dietary timing.</a:t>
            </a:r>
          </a:p>
          <a:p>
            <a:endParaRPr lang="en-US" dirty="0"/>
          </a:p>
          <a:p>
            <a:r>
              <a:rPr lang="en-US" sz="1200" b="0" i="0" kern="1200" dirty="0">
                <a:solidFill>
                  <a:schemeClr val="tx1"/>
                </a:solidFill>
                <a:effectLst/>
                <a:latin typeface="+mn-lt"/>
                <a:ea typeface="+mn-ea"/>
                <a:cs typeface="+mn-cs"/>
              </a:rPr>
              <a:t>C. elegans share key pathways, including amyloid precursor protein processing, tau protein regulation, and tryptophan metabolism, which allow them to model toxicity, protein aggregation, and metabolic impairment</a:t>
            </a:r>
          </a:p>
          <a:p>
            <a:endParaRPr lang="en-US" sz="1200" b="0" i="0" kern="1200" dirty="0">
              <a:solidFill>
                <a:schemeClr val="tx1"/>
              </a:solidFill>
              <a:effectLst/>
              <a:latin typeface="+mn-lt"/>
              <a:ea typeface="+mn-ea"/>
              <a:cs typeface="+mn-cs"/>
            </a:endParaRPr>
          </a:p>
          <a:p>
            <a:pPr rtl="0"/>
            <a:r>
              <a:rPr lang="en-US" sz="1200" b="0" i="1" u="none" strike="noStrike" kern="1200" dirty="0">
                <a:solidFill>
                  <a:schemeClr val="tx1"/>
                </a:solidFill>
                <a:effectLst/>
                <a:latin typeface="+mn-lt"/>
                <a:ea typeface="+mn-ea"/>
                <a:cs typeface="+mn-cs"/>
              </a:rPr>
              <a:t>Caenorhabditis elegans</a:t>
            </a:r>
            <a:r>
              <a:rPr lang="en-US" sz="1200" b="0" i="0" u="none" strike="noStrike" kern="1200" dirty="0">
                <a:solidFill>
                  <a:schemeClr val="tx1"/>
                </a:solidFill>
                <a:effectLst/>
                <a:latin typeface="+mn-lt"/>
                <a:ea typeface="+mn-ea"/>
                <a:cs typeface="+mn-cs"/>
              </a:rPr>
              <a:t> are nematodes that share signaling pathways most similar to ones in human AD, including the pathways relevant to A</a:t>
            </a:r>
            <a:r>
              <a:rPr lang="el-GR" sz="1200" b="0" i="0" u="none" strike="noStrike" kern="1200" dirty="0">
                <a:solidFill>
                  <a:schemeClr val="tx1"/>
                </a:solidFill>
                <a:effectLst/>
                <a:latin typeface="+mn-lt"/>
                <a:ea typeface="+mn-ea"/>
                <a:cs typeface="+mn-cs"/>
              </a:rPr>
              <a:t>β </a:t>
            </a:r>
            <a:r>
              <a:rPr lang="en-US" sz="1200" b="0" i="0" u="none" strike="noStrike" kern="1200" dirty="0">
                <a:solidFill>
                  <a:schemeClr val="tx1"/>
                </a:solidFill>
                <a:effectLst/>
                <a:latin typeface="+mn-lt"/>
                <a:ea typeface="+mn-ea"/>
                <a:cs typeface="+mn-cs"/>
              </a:rPr>
              <a:t>accumulation and tau protein dysfunctionality. Transgenic </a:t>
            </a:r>
            <a:r>
              <a:rPr lang="en-US" sz="1200" b="0" i="1" u="none" strike="noStrike" kern="1200" dirty="0">
                <a:solidFill>
                  <a:schemeClr val="tx1"/>
                </a:solidFill>
                <a:effectLst/>
                <a:latin typeface="+mn-lt"/>
                <a:ea typeface="+mn-ea"/>
                <a:cs typeface="+mn-cs"/>
              </a:rPr>
              <a:t>C. elegans</a:t>
            </a:r>
            <a:r>
              <a:rPr lang="en-US" sz="1200" b="0" i="0" u="none" strike="noStrike" kern="1200" dirty="0">
                <a:solidFill>
                  <a:schemeClr val="tx1"/>
                </a:solidFill>
                <a:effectLst/>
                <a:latin typeface="+mn-lt"/>
                <a:ea typeface="+mn-ea"/>
                <a:cs typeface="+mn-cs"/>
              </a:rPr>
              <a:t> strains that express A</a:t>
            </a:r>
            <a:r>
              <a:rPr lang="el-GR" sz="1200" b="0" i="0" u="none" strike="noStrike" kern="1200" dirty="0">
                <a:solidFill>
                  <a:schemeClr val="tx1"/>
                </a:solidFill>
                <a:effectLst/>
                <a:latin typeface="+mn-lt"/>
                <a:ea typeface="+mn-ea"/>
                <a:cs typeface="+mn-cs"/>
              </a:rPr>
              <a:t>β </a:t>
            </a:r>
            <a:r>
              <a:rPr lang="en-US" sz="1200" b="0" i="0" u="none" strike="noStrike" kern="1200" dirty="0">
                <a:solidFill>
                  <a:schemeClr val="tx1"/>
                </a:solidFill>
                <a:effectLst/>
                <a:latin typeface="+mn-lt"/>
                <a:ea typeface="+mn-ea"/>
                <a:cs typeface="+mn-cs"/>
              </a:rPr>
              <a:t>develop behavioral assays through paralysis to exhibit the A</a:t>
            </a:r>
            <a:r>
              <a:rPr lang="el-GR" sz="1200" b="0" i="0" u="none" strike="noStrike" kern="1200" dirty="0">
                <a:solidFill>
                  <a:schemeClr val="tx1"/>
                </a:solidFill>
                <a:effectLst/>
                <a:latin typeface="+mn-lt"/>
                <a:ea typeface="+mn-ea"/>
                <a:cs typeface="+mn-cs"/>
              </a:rPr>
              <a:t>β </a:t>
            </a:r>
            <a:r>
              <a:rPr lang="en-US" sz="1200" b="0" i="0" u="none" strike="noStrike" kern="1200" dirty="0">
                <a:solidFill>
                  <a:schemeClr val="tx1"/>
                </a:solidFill>
                <a:effectLst/>
                <a:latin typeface="+mn-lt"/>
                <a:ea typeface="+mn-ea"/>
                <a:cs typeface="+mn-cs"/>
              </a:rPr>
              <a:t>toxicity occurring (Lublin et al., 2011). With the use of age synchronization techniques through bleach treatments, </a:t>
            </a:r>
            <a:r>
              <a:rPr lang="en-US" sz="1200" b="0" i="1" u="none" strike="noStrike" kern="1200" dirty="0">
                <a:solidFill>
                  <a:schemeClr val="tx1"/>
                </a:solidFill>
                <a:effectLst/>
                <a:latin typeface="+mn-lt"/>
                <a:ea typeface="+mn-ea"/>
                <a:cs typeface="+mn-cs"/>
              </a:rPr>
              <a:t>C. elegans</a:t>
            </a:r>
            <a:r>
              <a:rPr lang="en-US" sz="1200" b="0" i="0" u="none" strike="noStrike" kern="1200" dirty="0">
                <a:solidFill>
                  <a:schemeClr val="tx1"/>
                </a:solidFill>
                <a:effectLst/>
                <a:latin typeface="+mn-lt"/>
                <a:ea typeface="+mn-ea"/>
                <a:cs typeface="+mn-cs"/>
              </a:rPr>
              <a:t> will begin the experiment in identical developmental stages (Porta-de-la-Riva et al., 2012). Furthermore, technologies such as a fluorescent CRISPR can be used to tag A</a:t>
            </a:r>
            <a:r>
              <a:rPr lang="el-GR" sz="1200" b="0" i="0" u="none" strike="noStrike" kern="1200" dirty="0">
                <a:solidFill>
                  <a:schemeClr val="tx1"/>
                </a:solidFill>
                <a:effectLst/>
                <a:latin typeface="+mn-lt"/>
                <a:ea typeface="+mn-ea"/>
                <a:cs typeface="+mn-cs"/>
              </a:rPr>
              <a:t>β </a:t>
            </a:r>
            <a:r>
              <a:rPr lang="en-US" sz="1200" b="0" i="0" u="none" strike="noStrike" kern="1200" dirty="0">
                <a:solidFill>
                  <a:schemeClr val="tx1"/>
                </a:solidFill>
                <a:effectLst/>
                <a:latin typeface="+mn-lt"/>
                <a:ea typeface="+mn-ea"/>
                <a:cs typeface="+mn-cs"/>
              </a:rPr>
              <a:t>proteins, allowing for visualization of accumulation and aggregation patterns as they occur and escalate throughout </a:t>
            </a:r>
            <a:r>
              <a:rPr lang="en-US" sz="1200" b="0" i="1" u="none" strike="noStrike" kern="1200" dirty="0">
                <a:solidFill>
                  <a:schemeClr val="tx1"/>
                </a:solidFill>
                <a:effectLst/>
                <a:latin typeface="+mn-lt"/>
                <a:ea typeface="+mn-ea"/>
                <a:cs typeface="+mn-cs"/>
              </a:rPr>
              <a:t>C. elegans'</a:t>
            </a:r>
            <a:r>
              <a:rPr lang="en-US" sz="1200" b="0" i="0" u="none" strike="noStrike" kern="1200" dirty="0">
                <a:solidFill>
                  <a:schemeClr val="tx1"/>
                </a:solidFill>
                <a:effectLst/>
                <a:latin typeface="+mn-lt"/>
                <a:ea typeface="+mn-ea"/>
                <a:cs typeface="+mn-cs"/>
              </a:rPr>
              <a:t> lifespan (Toseland, 2013).</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2EE45A31-60FF-3346-9E56-1B4DD6DD286A}" type="slidenum">
              <a:rPr lang="en-US" smtClean="0"/>
              <a:t>3</a:t>
            </a:fld>
            <a:endParaRPr lang="en-US"/>
          </a:p>
        </p:txBody>
      </p:sp>
    </p:spTree>
    <p:extLst>
      <p:ext uri="{BB962C8B-B14F-4D97-AF65-F5344CB8AC3E}">
        <p14:creationId xmlns:p14="http://schemas.microsoft.com/office/powerpoint/2010/main" val="1877461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Lauren</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picture from: https://</a:t>
            </a:r>
            <a:r>
              <a:rPr lang="en-US" sz="1200" b="0" i="0" u="none" strike="noStrike" kern="1200" dirty="0" err="1">
                <a:solidFill>
                  <a:schemeClr val="tx1"/>
                </a:solidFill>
                <a:effectLst/>
                <a:latin typeface="+mn-lt"/>
                <a:ea typeface="+mn-ea"/>
                <a:cs typeface="+mn-cs"/>
              </a:rPr>
              <a:t>www.dreamstime.com</a:t>
            </a:r>
            <a:r>
              <a:rPr lang="en-US" sz="1200" b="0" i="0" u="none" strike="noStrike" kern="1200" dirty="0">
                <a:solidFill>
                  <a:schemeClr val="tx1"/>
                </a:solidFill>
                <a:effectLst/>
                <a:latin typeface="+mn-lt"/>
                <a:ea typeface="+mn-ea"/>
                <a:cs typeface="+mn-cs"/>
              </a:rPr>
              <a:t>/stock-photography-food-shape-brain-image29936792</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45% of of dementia cases worldwide could be prevented or delayed with lifestyle changes.</a:t>
            </a:r>
          </a:p>
          <a:p>
            <a:r>
              <a:rPr lang="en-US" sz="1200" b="0" i="0" u="none" strike="noStrike" kern="1200" dirty="0">
                <a:solidFill>
                  <a:schemeClr val="tx1"/>
                </a:solidFill>
                <a:effectLst/>
                <a:latin typeface="+mn-lt"/>
                <a:ea typeface="+mn-ea"/>
                <a:cs typeface="+mn-cs"/>
              </a:rPr>
              <a:t>Previous studies have established diet as a major risk factor.</a:t>
            </a:r>
          </a:p>
          <a:p>
            <a:r>
              <a:rPr lang="en-US" dirty="0"/>
              <a:t>Previous studies have linked high sugar intake to metabolic dysfunction, insulin resistance, and inflammation. These conditions may promote beta amyloid accumulation while reducing the body’s ability to clear it.</a:t>
            </a:r>
          </a:p>
          <a:p>
            <a:r>
              <a:rPr lang="en-US" dirty="0"/>
              <a:t>Both human and animal studies have associated excessive sugar consumption with higher amyloid burden and earlier neurodegenerative decline.</a:t>
            </a: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r>
              <a:rPr lang="en-US" dirty="0"/>
              <a:t>Diet is a modifiable environmental factor </a:t>
            </a:r>
          </a:p>
          <a:p>
            <a:r>
              <a:rPr lang="en-US" dirty="0"/>
              <a:t>High sugar intake is linked to metabolic dysfunction </a:t>
            </a:r>
          </a:p>
          <a:p>
            <a:r>
              <a:rPr lang="en-US" dirty="0"/>
              <a:t>Insulin resistance and inflammation can increase A</a:t>
            </a:r>
            <a:r>
              <a:rPr lang="el-GR" dirty="0"/>
              <a:t>β </a:t>
            </a:r>
            <a:r>
              <a:rPr lang="en-US" dirty="0"/>
              <a:t>buildup </a:t>
            </a:r>
          </a:p>
          <a:p>
            <a:r>
              <a:rPr lang="en-US" dirty="0"/>
              <a:t>Higher A</a:t>
            </a:r>
            <a:r>
              <a:rPr lang="el-GR" dirty="0"/>
              <a:t>β </a:t>
            </a:r>
            <a:r>
              <a:rPr lang="en-US" dirty="0"/>
              <a:t>burden is associated with greater AD risk </a:t>
            </a:r>
          </a:p>
          <a:p>
            <a:r>
              <a:rPr lang="en-US" dirty="0"/>
              <a:t>Prior studies support this link </a:t>
            </a:r>
          </a:p>
          <a:p>
            <a:r>
              <a:rPr lang="en-US" dirty="0"/>
              <a:t>But timing of sugar exposure is still unclear </a:t>
            </a:r>
          </a:p>
          <a:p>
            <a:r>
              <a:rPr lang="en-US" dirty="0"/>
              <a:t>That gap led to your experiment</a:t>
            </a:r>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Research presents how A</a:t>
            </a:r>
            <a:r>
              <a:rPr lang="el-GR" sz="1200" b="0" i="0" u="none" strike="noStrike" kern="1200" dirty="0">
                <a:solidFill>
                  <a:schemeClr val="tx1"/>
                </a:solidFill>
                <a:effectLst/>
                <a:latin typeface="+mn-lt"/>
                <a:ea typeface="+mn-ea"/>
                <a:cs typeface="+mn-cs"/>
              </a:rPr>
              <a:t>β </a:t>
            </a:r>
            <a:r>
              <a:rPr lang="en-US" sz="1200" b="0" i="0" u="none" strike="noStrike" kern="1200" dirty="0">
                <a:solidFill>
                  <a:schemeClr val="tx1"/>
                </a:solidFill>
                <a:effectLst/>
                <a:latin typeface="+mn-lt"/>
                <a:ea typeface="+mn-ea"/>
                <a:cs typeface="+mn-cs"/>
              </a:rPr>
              <a:t>is a strong indicator for AD risk, highlighting the importance of understanding to what degree environmental factors influence A</a:t>
            </a:r>
            <a:r>
              <a:rPr lang="el-GR" sz="1200" b="0" i="0" u="none" strike="noStrike" kern="1200" dirty="0">
                <a:solidFill>
                  <a:schemeClr val="tx1"/>
                </a:solidFill>
                <a:effectLst/>
                <a:latin typeface="+mn-lt"/>
                <a:ea typeface="+mn-ea"/>
                <a:cs typeface="+mn-cs"/>
              </a:rPr>
              <a:t>β </a:t>
            </a:r>
            <a:r>
              <a:rPr lang="en-US" sz="1200" b="0" i="0" u="none" strike="noStrike" kern="1200" dirty="0">
                <a:solidFill>
                  <a:schemeClr val="tx1"/>
                </a:solidFill>
                <a:effectLst/>
                <a:latin typeface="+mn-lt"/>
                <a:ea typeface="+mn-ea"/>
                <a:cs typeface="+mn-cs"/>
              </a:rPr>
              <a:t>pathways.</a:t>
            </a:r>
          </a:p>
          <a:p>
            <a:r>
              <a:rPr lang="en-US" sz="1200" b="0" i="0" u="none" strike="noStrike" kern="1200" dirty="0">
                <a:solidFill>
                  <a:schemeClr val="tx1"/>
                </a:solidFill>
                <a:effectLst/>
                <a:latin typeface="+mn-lt"/>
                <a:ea typeface="+mn-ea"/>
                <a:cs typeface="+mn-cs"/>
              </a:rPr>
              <a:t>Diet is an environmental factor that can be modified to change neurodegenerative onset, progression, and severity. Diets high in sugar are seen to increase oxidative stress and metabolic malfunction of which promotes tau pathology and A</a:t>
            </a:r>
            <a:r>
              <a:rPr lang="el-GR" sz="1200" b="0" i="0" u="none" strike="noStrike" kern="1200" dirty="0">
                <a:solidFill>
                  <a:schemeClr val="tx1"/>
                </a:solidFill>
                <a:effectLst/>
                <a:latin typeface="+mn-lt"/>
                <a:ea typeface="+mn-ea"/>
                <a:cs typeface="+mn-cs"/>
              </a:rPr>
              <a:t>β </a:t>
            </a:r>
            <a:r>
              <a:rPr lang="en-US" sz="1200" b="0" i="0" u="none" strike="noStrike" kern="1200" dirty="0">
                <a:solidFill>
                  <a:schemeClr val="tx1"/>
                </a:solidFill>
                <a:effectLst/>
                <a:latin typeface="+mn-lt"/>
                <a:ea typeface="+mn-ea"/>
                <a:cs typeface="+mn-cs"/>
              </a:rPr>
              <a:t>accumulation. Animal studies have demonstrated that excessive dietary sugars worsen attributes of neurodegeneration, increase A</a:t>
            </a:r>
            <a:r>
              <a:rPr lang="el-GR" sz="1200" b="0" i="0" u="none" strike="noStrike" kern="1200" dirty="0">
                <a:solidFill>
                  <a:schemeClr val="tx1"/>
                </a:solidFill>
                <a:effectLst/>
                <a:latin typeface="+mn-lt"/>
                <a:ea typeface="+mn-ea"/>
                <a:cs typeface="+mn-cs"/>
              </a:rPr>
              <a:t>β </a:t>
            </a:r>
            <a:r>
              <a:rPr lang="en-US" sz="1200" b="0" i="0" u="none" strike="noStrike" kern="1200" dirty="0">
                <a:solidFill>
                  <a:schemeClr val="tx1"/>
                </a:solidFill>
                <a:effectLst/>
                <a:latin typeface="+mn-lt"/>
                <a:ea typeface="+mn-ea"/>
                <a:cs typeface="+mn-cs"/>
              </a:rPr>
              <a:t>neural toxicity, and impede locomotor performance, linking metabolic stress to neurodegeneration in AD (Sharma et al., 2023; Rodríguez-Antolín et al., 2017). Human studies also support this deliberation as individuals who consume diets high in sugar contain a higher A</a:t>
            </a:r>
            <a:r>
              <a:rPr lang="el-GR" sz="1200" b="0" i="0" u="none" strike="noStrike" kern="1200" dirty="0">
                <a:solidFill>
                  <a:schemeClr val="tx1"/>
                </a:solidFill>
                <a:effectLst/>
                <a:latin typeface="+mn-lt"/>
                <a:ea typeface="+mn-ea"/>
                <a:cs typeface="+mn-cs"/>
              </a:rPr>
              <a:t>β </a:t>
            </a:r>
            <a:r>
              <a:rPr lang="en-US" sz="1200" b="0" i="0" u="none" strike="noStrike" kern="1200" dirty="0">
                <a:solidFill>
                  <a:schemeClr val="tx1"/>
                </a:solidFill>
                <a:effectLst/>
                <a:latin typeface="+mn-lt"/>
                <a:ea typeface="+mn-ea"/>
                <a:cs typeface="+mn-cs"/>
              </a:rPr>
              <a:t>aggregation and an earlier onset of AD, which centralizes the idea of diets' influence on early neurodegenerative disease development (Agarwal et al., 2023; Taylor, M et al., 2017).  Recent research implies that early dietary environments are fundamental to priming neurons and metabolic pathways that change vulnerability to later neurodegeneration. In mouse models, high sugar environments introduced in the middle of adulthood trigger inflammatory responses and amyloid changes that expose a risk to extensive diseases (Baranowski et al., 2018). Although there is strong evidence of sugar contributing to A</a:t>
            </a:r>
            <a:r>
              <a:rPr lang="el-GR" sz="1200" b="0" i="0" u="none" strike="noStrike" kern="1200" dirty="0">
                <a:solidFill>
                  <a:schemeClr val="tx1"/>
                </a:solidFill>
                <a:effectLst/>
                <a:latin typeface="+mn-lt"/>
                <a:ea typeface="+mn-ea"/>
                <a:cs typeface="+mn-cs"/>
              </a:rPr>
              <a:t>β </a:t>
            </a:r>
            <a:r>
              <a:rPr lang="en-US" sz="1200" b="0" i="0" u="none" strike="noStrike" kern="1200" dirty="0">
                <a:solidFill>
                  <a:schemeClr val="tx1"/>
                </a:solidFill>
                <a:effectLst/>
                <a:latin typeface="+mn-lt"/>
                <a:ea typeface="+mn-ea"/>
                <a:cs typeface="+mn-cs"/>
              </a:rPr>
              <a:t>aggregation and the onset of AD, there is little known about how timing of high sugar consumption, specifically differences in age, changes the onset or susceptibility of AD progression. </a:t>
            </a:r>
          </a:p>
          <a:p>
            <a:endParaRPr lang="en-US" sz="1200" b="0" i="0" u="none" strike="noStrike" kern="1200" dirty="0">
              <a:solidFill>
                <a:schemeClr val="tx1"/>
              </a:solidFill>
              <a:effectLst/>
              <a:latin typeface="+mn-lt"/>
              <a:ea typeface="+mn-ea"/>
              <a:cs typeface="+mn-cs"/>
            </a:endParaRPr>
          </a:p>
          <a:p>
            <a:pPr rtl="0"/>
            <a:r>
              <a:rPr lang="en-US" sz="1200" b="0" i="0" u="none" strike="noStrike" kern="1200" dirty="0">
                <a:solidFill>
                  <a:schemeClr val="tx1"/>
                </a:solidFill>
                <a:effectLst/>
                <a:latin typeface="+mn-lt"/>
                <a:ea typeface="+mn-ea"/>
                <a:cs typeface="+mn-cs"/>
              </a:rPr>
              <a:t>Studies show that elevated sugar levels, especially fructose and sucrose, are associated with higher beta amyloid levels (van Gils et al., 2024; Agarwal et al., 2023). Excess sugar intake causes the pancreas to produce more insulin, but eventually, the cells become desensitized, causing them to not open up to glucose effectively. This causes insulin resistance, where the body’s cells don’t respond properly to insulin. Insulin resistance lowers levels of insulin-degrading enzyme (IDE), which is responsible for breaking down A</a:t>
            </a:r>
            <a:r>
              <a:rPr lang="el-GR" sz="1200" b="0" i="0" u="none" strike="noStrike" kern="1200" dirty="0">
                <a:solidFill>
                  <a:schemeClr val="tx1"/>
                </a:solidFill>
                <a:effectLst/>
                <a:latin typeface="+mn-lt"/>
                <a:ea typeface="+mn-ea"/>
                <a:cs typeface="+mn-cs"/>
              </a:rPr>
              <a:t>β. </a:t>
            </a:r>
            <a:r>
              <a:rPr lang="en-US" sz="1200" b="0" i="0" u="none" strike="noStrike" kern="1200" dirty="0">
                <a:solidFill>
                  <a:schemeClr val="tx1"/>
                </a:solidFill>
                <a:effectLst/>
                <a:latin typeface="+mn-lt"/>
                <a:ea typeface="+mn-ea"/>
                <a:cs typeface="+mn-cs"/>
              </a:rPr>
              <a:t>Insulin resistance also increases the activity of </a:t>
            </a:r>
            <a:r>
              <a:rPr lang="el-GR" sz="1200" b="0" i="0" u="none" strike="noStrike" kern="1200" dirty="0">
                <a:solidFill>
                  <a:schemeClr val="tx1"/>
                </a:solidFill>
                <a:effectLst/>
                <a:latin typeface="+mn-lt"/>
                <a:ea typeface="+mn-ea"/>
                <a:cs typeface="+mn-cs"/>
              </a:rPr>
              <a:t>β-</a:t>
            </a:r>
            <a:r>
              <a:rPr lang="en-US" sz="1200" b="0" i="0" u="none" strike="noStrike" kern="1200" dirty="0">
                <a:solidFill>
                  <a:schemeClr val="tx1"/>
                </a:solidFill>
                <a:effectLst/>
                <a:latin typeface="+mn-lt"/>
                <a:ea typeface="+mn-ea"/>
                <a:cs typeface="+mn-cs"/>
              </a:rPr>
              <a:t>secretase (BACE1) enzymes that cleave the amyloid precursor protein (APP) into A</a:t>
            </a:r>
            <a:r>
              <a:rPr lang="el-GR" sz="1200" b="0" i="0" u="none" strike="noStrike" kern="1200" dirty="0">
                <a:solidFill>
                  <a:schemeClr val="tx1"/>
                </a:solidFill>
                <a:effectLst/>
                <a:latin typeface="+mn-lt"/>
                <a:ea typeface="+mn-ea"/>
                <a:cs typeface="+mn-cs"/>
              </a:rPr>
              <a:t>β </a:t>
            </a:r>
            <a:r>
              <a:rPr lang="en-US" sz="1200" b="0" i="0" u="none" strike="noStrike" kern="1200" dirty="0">
                <a:solidFill>
                  <a:schemeClr val="tx1"/>
                </a:solidFill>
                <a:effectLst/>
                <a:latin typeface="+mn-lt"/>
                <a:ea typeface="+mn-ea"/>
                <a:cs typeface="+mn-cs"/>
              </a:rPr>
              <a:t>peptides. Insulin resistance is also linked to increased inflammation, which can upregulate A</a:t>
            </a:r>
            <a:r>
              <a:rPr lang="el-GR" sz="1200" b="0" i="0" u="none" strike="noStrike" kern="1200" dirty="0">
                <a:solidFill>
                  <a:schemeClr val="tx1"/>
                </a:solidFill>
                <a:effectLst/>
                <a:latin typeface="+mn-lt"/>
                <a:ea typeface="+mn-ea"/>
                <a:cs typeface="+mn-cs"/>
              </a:rPr>
              <a:t>β </a:t>
            </a:r>
            <a:r>
              <a:rPr lang="en-US" sz="1200" b="0" i="0" u="none" strike="noStrike" kern="1200" dirty="0">
                <a:solidFill>
                  <a:schemeClr val="tx1"/>
                </a:solidFill>
                <a:effectLst/>
                <a:latin typeface="+mn-lt"/>
                <a:ea typeface="+mn-ea"/>
                <a:cs typeface="+mn-cs"/>
              </a:rPr>
              <a:t>peptides. The accumulation of A</a:t>
            </a:r>
            <a:r>
              <a:rPr lang="el-GR" sz="1200" b="0" i="0" u="none" strike="noStrike" kern="1200" dirty="0">
                <a:solidFill>
                  <a:schemeClr val="tx1"/>
                </a:solidFill>
                <a:effectLst/>
                <a:latin typeface="+mn-lt"/>
                <a:ea typeface="+mn-ea"/>
                <a:cs typeface="+mn-cs"/>
              </a:rPr>
              <a:t>β </a:t>
            </a:r>
            <a:r>
              <a:rPr lang="en-US" sz="1200" b="0" i="0" u="none" strike="noStrike" kern="1200" dirty="0">
                <a:solidFill>
                  <a:schemeClr val="tx1"/>
                </a:solidFill>
                <a:effectLst/>
                <a:latin typeface="+mn-lt"/>
                <a:ea typeface="+mn-ea"/>
                <a:cs typeface="+mn-cs"/>
              </a:rPr>
              <a:t>then further worsens insulin-resistant patients, further progressing AD (Wei et al., 2021; Agarwal et al., 2023).</a:t>
            </a:r>
            <a:endParaRPr lang="en-US" b="0" dirty="0">
              <a:effectLst/>
            </a:endParaRPr>
          </a:p>
        </p:txBody>
      </p:sp>
      <p:sp>
        <p:nvSpPr>
          <p:cNvPr id="4" name="Slide Number Placeholder 3"/>
          <p:cNvSpPr>
            <a:spLocks noGrp="1"/>
          </p:cNvSpPr>
          <p:nvPr>
            <p:ph type="sldNum" sz="quarter" idx="5"/>
          </p:nvPr>
        </p:nvSpPr>
        <p:spPr/>
        <p:txBody>
          <a:bodyPr/>
          <a:lstStyle/>
          <a:p>
            <a:fld id="{2EE45A31-60FF-3346-9E56-1B4DD6DD286A}" type="slidenum">
              <a:rPr lang="en-US" smtClean="0"/>
              <a:t>4</a:t>
            </a:fld>
            <a:endParaRPr lang="en-US"/>
          </a:p>
        </p:txBody>
      </p:sp>
    </p:spTree>
    <p:extLst>
      <p:ext uri="{BB962C8B-B14F-4D97-AF65-F5344CB8AC3E}">
        <p14:creationId xmlns:p14="http://schemas.microsoft.com/office/powerpoint/2010/main" val="3264690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Lauren</a:t>
            </a:r>
          </a:p>
          <a:p>
            <a:endParaRPr lang="en-US" dirty="0"/>
          </a:p>
          <a:p>
            <a:r>
              <a:rPr lang="en-US" dirty="0"/>
              <a:t>however, it is unknown at which stage of life sugar exposure influences the progression of AD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High sugar diets have been associated with increased Alzheimer’s disease risk, </a:t>
            </a:r>
            <a:r>
              <a:rPr lang="en-US" b="1" dirty="0"/>
              <a:t>yet</a:t>
            </a:r>
            <a:r>
              <a:rPr lang="en-US" dirty="0"/>
              <a:t> it remains unclear whether early glucose exposure influences </a:t>
            </a:r>
            <a:r>
              <a:rPr lang="el-GR" dirty="0"/>
              <a:t>β </a:t>
            </a:r>
            <a:r>
              <a:rPr lang="en-US" dirty="0"/>
              <a:t>amyloid aggregation and behavioral decline. This study examined how glucose exposure beginning at the L4 stage affects these outcomes in </a:t>
            </a:r>
            <a:r>
              <a:rPr lang="en-US" i="1" dirty="0"/>
              <a:t>C. elegans</a:t>
            </a:r>
            <a:r>
              <a:rPr lang="en-US" dirty="0"/>
              <a:t>.</a:t>
            </a:r>
          </a:p>
          <a:p>
            <a:endParaRPr lang="en-US" dirty="0"/>
          </a:p>
        </p:txBody>
      </p:sp>
      <p:sp>
        <p:nvSpPr>
          <p:cNvPr id="4" name="Slide Number Placeholder 3"/>
          <p:cNvSpPr>
            <a:spLocks noGrp="1"/>
          </p:cNvSpPr>
          <p:nvPr>
            <p:ph type="sldNum" sz="quarter" idx="5"/>
          </p:nvPr>
        </p:nvSpPr>
        <p:spPr/>
        <p:txBody>
          <a:bodyPr/>
          <a:lstStyle/>
          <a:p>
            <a:fld id="{2EE45A31-60FF-3346-9E56-1B4DD6DD286A}" type="slidenum">
              <a:rPr lang="en-US" smtClean="0"/>
              <a:t>5</a:t>
            </a:fld>
            <a:endParaRPr lang="en-US"/>
          </a:p>
        </p:txBody>
      </p:sp>
    </p:spTree>
    <p:extLst>
      <p:ext uri="{BB962C8B-B14F-4D97-AF65-F5344CB8AC3E}">
        <p14:creationId xmlns:p14="http://schemas.microsoft.com/office/powerpoint/2010/main" val="2558516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altLang="en-US" sz="800" b="0" i="0" u="none" strike="noStrike" kern="1200" cap="none" normalizeH="0" baseline="0" dirty="0">
                <a:ln>
                  <a:noFill/>
                </a:ln>
                <a:solidFill>
                  <a:schemeClr val="accent1"/>
                </a:solidFill>
                <a:effectLst/>
                <a:latin typeface="+mn-lt"/>
                <a:ea typeface="+mn-ea"/>
                <a:cs typeface="+mn-cs"/>
              </a:rPr>
              <a:t>Lauren</a:t>
            </a:r>
          </a:p>
          <a:p>
            <a:endParaRPr kumimoji="0" lang="en-US" altLang="en-US" sz="800" b="0" i="0" u="none" strike="noStrike" kern="1200" cap="none" normalizeH="0" baseline="0" dirty="0">
              <a:ln>
                <a:noFill/>
              </a:ln>
              <a:solidFill>
                <a:schemeClr val="accent1"/>
              </a:solidFill>
              <a:effectLst/>
              <a:latin typeface="+mn-lt"/>
              <a:ea typeface="+mn-ea"/>
              <a:cs typeface="+mn-cs"/>
            </a:endParaRPr>
          </a:p>
          <a:p>
            <a:r>
              <a:rPr lang="en-US" sz="800" dirty="0"/>
              <a:t>Our null hypothesis was that glucose exposure would produce no significant difference in aggregate burden or behavioral outcomes between treatment groups. </a:t>
            </a:r>
          </a:p>
          <a:p>
            <a:r>
              <a:rPr lang="en-US" sz="800" dirty="0"/>
              <a:t>In other words, any differences observed would be due to normal variation rather than a true treatment effect.</a:t>
            </a:r>
            <a:endParaRPr lang="en-US" dirty="0"/>
          </a:p>
        </p:txBody>
      </p:sp>
      <p:sp>
        <p:nvSpPr>
          <p:cNvPr id="4" name="Slide Number Placeholder 3"/>
          <p:cNvSpPr>
            <a:spLocks noGrp="1"/>
          </p:cNvSpPr>
          <p:nvPr>
            <p:ph type="sldNum" sz="quarter" idx="5"/>
          </p:nvPr>
        </p:nvSpPr>
        <p:spPr/>
        <p:txBody>
          <a:bodyPr/>
          <a:lstStyle/>
          <a:p>
            <a:fld id="{2EE45A31-60FF-3346-9E56-1B4DD6DD286A}" type="slidenum">
              <a:rPr lang="en-US" smtClean="0"/>
              <a:t>6</a:t>
            </a:fld>
            <a:endParaRPr lang="en-US"/>
          </a:p>
        </p:txBody>
      </p:sp>
    </p:spTree>
    <p:extLst>
      <p:ext uri="{BB962C8B-B14F-4D97-AF65-F5344CB8AC3E}">
        <p14:creationId xmlns:p14="http://schemas.microsoft.com/office/powerpoint/2010/main" val="1751721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a:t>Lauren</a:t>
            </a:r>
          </a:p>
          <a:p>
            <a:endParaRPr lang="en-US" sz="1200" dirty="0"/>
          </a:p>
          <a:p>
            <a:r>
              <a:rPr lang="en-US" dirty="0"/>
              <a:t>We predicted that glucose exposed worms would show greater aggregate burden and reduced movement compared with controls, based on previous sugar and Alzheimer’s research</a:t>
            </a:r>
          </a:p>
        </p:txBody>
      </p:sp>
      <p:sp>
        <p:nvSpPr>
          <p:cNvPr id="4" name="Slide Number Placeholder 3"/>
          <p:cNvSpPr>
            <a:spLocks noGrp="1"/>
          </p:cNvSpPr>
          <p:nvPr>
            <p:ph type="sldNum" sz="quarter" idx="5"/>
          </p:nvPr>
        </p:nvSpPr>
        <p:spPr/>
        <p:txBody>
          <a:bodyPr/>
          <a:lstStyle/>
          <a:p>
            <a:fld id="{2EE45A31-60FF-3346-9E56-1B4DD6DD286A}" type="slidenum">
              <a:rPr lang="en-US" smtClean="0"/>
              <a:t>7</a:t>
            </a:fld>
            <a:endParaRPr lang="en-US"/>
          </a:p>
        </p:txBody>
      </p:sp>
    </p:spTree>
    <p:extLst>
      <p:ext uri="{BB962C8B-B14F-4D97-AF65-F5344CB8AC3E}">
        <p14:creationId xmlns:p14="http://schemas.microsoft.com/office/powerpoint/2010/main" val="41535082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C1C30-DC14-0490-78EA-4546AE643A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7B84A1-A70D-4735-A08D-BDE55517B1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BE972F-8B03-63FA-76FE-569675428F55}"/>
              </a:ext>
            </a:extLst>
          </p:cNvPr>
          <p:cNvSpPr>
            <a:spLocks noGrp="1"/>
          </p:cNvSpPr>
          <p:nvPr>
            <p:ph type="body" idx="1"/>
          </p:nvPr>
        </p:nvSpPr>
        <p:spPr/>
        <p:txBody>
          <a:bodyPr/>
          <a:lstStyle/>
          <a:p>
            <a:r>
              <a:rPr lang="en-US" dirty="0"/>
              <a:t>Lauren</a:t>
            </a:r>
          </a:p>
          <a:p>
            <a:endParaRPr lang="en-US" dirty="0"/>
          </a:p>
          <a:p>
            <a:r>
              <a:rPr lang="en-US" dirty="0"/>
              <a:t>Our experiment was shaped by both </a:t>
            </a:r>
            <a:r>
              <a:rPr lang="en-US" b="1" dirty="0"/>
              <a:t>literature</a:t>
            </a:r>
            <a:r>
              <a:rPr lang="en-US" dirty="0"/>
              <a:t> and </a:t>
            </a:r>
            <a:r>
              <a:rPr lang="en-US" b="1" dirty="0"/>
              <a:t>mentorship</a:t>
            </a:r>
            <a:r>
              <a:rPr lang="en-US" dirty="0"/>
              <a:t>. </a:t>
            </a:r>
          </a:p>
          <a:p>
            <a:r>
              <a:rPr lang="en-US" dirty="0"/>
              <a:t>Through our literature review, we found strong evidence connecting sugar intake to Alzheimer’s related pathology such as AB aggregation, but a [gap] smaller amount of research on whether the timing of exposure changes outcomes.</a:t>
            </a:r>
          </a:p>
          <a:p>
            <a:r>
              <a:rPr lang="en-US" dirty="0"/>
              <a:t>That gap inspired our original question.</a:t>
            </a:r>
          </a:p>
          <a:p>
            <a:endParaRPr lang="en-US" dirty="0"/>
          </a:p>
          <a:p>
            <a:r>
              <a:rPr lang="en-US" dirty="0"/>
              <a:t>Many studies examined whether high sugar diets increase Alzheimer’s related risk, but fewer explored whether the </a:t>
            </a:r>
            <a:r>
              <a:rPr lang="en-US" b="0" dirty="0"/>
              <a:t>timing</a:t>
            </a:r>
            <a:r>
              <a:rPr lang="en-US" dirty="0"/>
              <a:t> of sugar exposure during development or adulthood may also matter. That became our original research question.</a:t>
            </a:r>
          </a:p>
          <a:p>
            <a:endParaRPr lang="en-US" dirty="0"/>
          </a:p>
          <a:p>
            <a:r>
              <a:rPr lang="en-US" dirty="0"/>
              <a:t>Later, while working at Emory, Dr. Katz con</a:t>
            </a:r>
            <a:r>
              <a:rPr lang="en-US" b="1" dirty="0"/>
              <a:t>nected us with Dr. Michelle Mondoux</a:t>
            </a:r>
            <a:r>
              <a:rPr lang="en-US" dirty="0"/>
              <a:t>, who is conducting a similar glucose-based paralysis study. Since her group had not yet focused on aggregate imaging, we adjusted our design to use glucose and contribute imaging data that could align with the broader project.</a:t>
            </a:r>
          </a:p>
          <a:p>
            <a:r>
              <a:rPr lang="en-US" dirty="0"/>
              <a:t>allowing our work to complement a larger research effort.</a:t>
            </a:r>
          </a:p>
          <a:p>
            <a:endParaRPr lang="en-US" dirty="0"/>
          </a:p>
          <a:p>
            <a:r>
              <a:rPr lang="en-US" dirty="0"/>
              <a:t>Before starting our experiment, we completed an extensive literature review on Alzheimer’s disease, </a:t>
            </a:r>
            <a:r>
              <a:rPr lang="el-GR" dirty="0"/>
              <a:t>β </a:t>
            </a:r>
            <a:r>
              <a:rPr lang="en-US" dirty="0"/>
              <a:t>amyloid aggregation, dietary sugar, and the use of </a:t>
            </a:r>
            <a:r>
              <a:rPr lang="en-US" i="1" dirty="0"/>
              <a:t>C. elegans</a:t>
            </a:r>
            <a:r>
              <a:rPr lang="en-US" dirty="0"/>
              <a:t> as a neurodegeneration model. From that research, we noticed that while many studies linked high sugar diets to increased Alzheimer’s risk, fewer addressed whether the timing of sugar exposure during life stages changes disease progression. That originally inspired our project question. </a:t>
            </a:r>
          </a:p>
          <a:p>
            <a:r>
              <a:rPr lang="en-US" dirty="0"/>
              <a:t>Later, when we visited Emory to perform our experiment with Dr. Katz, Monica, and Mackenzie, Dr. Katz shared that his colleague Dr. Michelle Mondoux at Holy Cross was conducting a very similar study using glucose and paralysis assays. She had not yet examined aggregate imaging, so she asked if we could collect imaging data that could contribute to her broader study. Because of that collaboration opportunity, we adjusted our design from using sucrose or fructose to using glucose so our data would align with her methods and could potentially be combined in a publication.</a:t>
            </a:r>
          </a:p>
          <a:p>
            <a:endParaRPr lang="en-US" dirty="0"/>
          </a:p>
          <a:p>
            <a:pPr>
              <a:lnSpc>
                <a:spcPct val="90000"/>
              </a:lnSpc>
            </a:pPr>
            <a:r>
              <a:rPr lang="en-US" dirty="0">
                <a:solidFill>
                  <a:schemeClr val="bg1"/>
                </a:solidFill>
              </a:rPr>
              <a:t>Literature review identified a gap on how timing of sugar exposure may influence Alzheimer’s related pathology in C. elegans</a:t>
            </a:r>
          </a:p>
          <a:p>
            <a:pPr>
              <a:lnSpc>
                <a:spcPct val="90000"/>
              </a:lnSpc>
            </a:pPr>
            <a:endParaRPr lang="en-US" dirty="0">
              <a:solidFill>
                <a:schemeClr val="bg1"/>
              </a:solidFill>
            </a:endParaRPr>
          </a:p>
          <a:p>
            <a:pPr>
              <a:lnSpc>
                <a:spcPct val="90000"/>
              </a:lnSpc>
            </a:pPr>
            <a:r>
              <a:rPr lang="en-US" dirty="0">
                <a:solidFill>
                  <a:schemeClr val="bg1"/>
                </a:solidFill>
              </a:rPr>
              <a:t>Guidance from Dr. Michelle Mondoux and Dr. David Katz refined our design to use glucose and collect aggregate imaging data alongside paralysis outcomes.</a:t>
            </a:r>
          </a:p>
          <a:p>
            <a:endParaRPr lang="en-US" dirty="0"/>
          </a:p>
        </p:txBody>
      </p:sp>
      <p:sp>
        <p:nvSpPr>
          <p:cNvPr id="4" name="Slide Number Placeholder 3">
            <a:extLst>
              <a:ext uri="{FF2B5EF4-FFF2-40B4-BE49-F238E27FC236}">
                <a16:creationId xmlns:a16="http://schemas.microsoft.com/office/drawing/2014/main" id="{40C0951C-A016-374D-04E7-DFD5E4822000}"/>
              </a:ext>
            </a:extLst>
          </p:cNvPr>
          <p:cNvSpPr>
            <a:spLocks noGrp="1"/>
          </p:cNvSpPr>
          <p:nvPr>
            <p:ph type="sldNum" sz="quarter" idx="5"/>
          </p:nvPr>
        </p:nvSpPr>
        <p:spPr/>
        <p:txBody>
          <a:bodyPr/>
          <a:lstStyle/>
          <a:p>
            <a:fld id="{2EE45A31-60FF-3346-9E56-1B4DD6DD286A}" type="slidenum">
              <a:rPr lang="en-US" smtClean="0"/>
              <a:t>8</a:t>
            </a:fld>
            <a:endParaRPr lang="en-US"/>
          </a:p>
        </p:txBody>
      </p:sp>
    </p:spTree>
    <p:extLst>
      <p:ext uri="{BB962C8B-B14F-4D97-AF65-F5344CB8AC3E}">
        <p14:creationId xmlns:p14="http://schemas.microsoft.com/office/powerpoint/2010/main" val="23413850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34CC2-24B1-110A-A271-C4C5DDABC5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CDB0B8-4DAB-4D36-EB5C-9BBDE5408C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5B79B4-6FBF-3B91-AB21-EC13F72BF540}"/>
              </a:ext>
            </a:extLst>
          </p:cNvPr>
          <p:cNvSpPr>
            <a:spLocks noGrp="1"/>
          </p:cNvSpPr>
          <p:nvPr>
            <p:ph type="body" idx="1"/>
          </p:nvPr>
        </p:nvSpPr>
        <p:spPr/>
        <p:txBody>
          <a:bodyPr/>
          <a:lstStyle/>
          <a:p>
            <a:r>
              <a:rPr lang="en-US"/>
              <a:t>Victoria</a:t>
            </a:r>
          </a:p>
          <a:p>
            <a:endParaRPr lang="en-US"/>
          </a:p>
          <a:p>
            <a:r>
              <a:rPr lang="en-US"/>
              <a:t>Throughout the experiment, we followed standard laboratory safety procedures. We wore gloves and protective equipment when preparing media, handling worms, and working with chemicals. Sterile technique was important to prevent contamination of the plates and bacterial cultures. We also used caution around hot agar, autoclaved materials, microscopes, and glass slides. After each session, we cleaned the workspace and disposed of materials according to lab protocols.</a:t>
            </a:r>
          </a:p>
          <a:p>
            <a:endParaRPr lang="en-US"/>
          </a:p>
          <a:p>
            <a:r>
              <a:rPr lang="en-US"/>
              <a:t>Levamisole handled carefully in small amounts </a:t>
            </a:r>
          </a:p>
          <a:p>
            <a:r>
              <a:rPr lang="en-US"/>
              <a:t>Hot agar during plate pouring </a:t>
            </a:r>
          </a:p>
          <a:p>
            <a:r>
              <a:rPr lang="en-US"/>
              <a:t>Biological waste disposed properly </a:t>
            </a:r>
          </a:p>
          <a:p>
            <a:r>
              <a:rPr lang="en-US"/>
              <a:t>Slides and coverslips handled carefully to avoid breakage </a:t>
            </a:r>
          </a:p>
          <a:p>
            <a:r>
              <a:rPr lang="en-US"/>
              <a:t>Hands washed after lab work</a:t>
            </a:r>
          </a:p>
        </p:txBody>
      </p:sp>
      <p:sp>
        <p:nvSpPr>
          <p:cNvPr id="4" name="Slide Number Placeholder 3">
            <a:extLst>
              <a:ext uri="{FF2B5EF4-FFF2-40B4-BE49-F238E27FC236}">
                <a16:creationId xmlns:a16="http://schemas.microsoft.com/office/drawing/2014/main" id="{B55D6085-FE13-3293-6945-2BB3EEBF1D58}"/>
              </a:ext>
            </a:extLst>
          </p:cNvPr>
          <p:cNvSpPr>
            <a:spLocks noGrp="1"/>
          </p:cNvSpPr>
          <p:nvPr>
            <p:ph type="sldNum" sz="quarter" idx="5"/>
          </p:nvPr>
        </p:nvSpPr>
        <p:spPr/>
        <p:txBody>
          <a:bodyPr/>
          <a:lstStyle/>
          <a:p>
            <a:fld id="{2EE45A31-60FF-3346-9E56-1B4DD6DD286A}" type="slidenum">
              <a:rPr lang="en-US" smtClean="0"/>
              <a:t>9</a:t>
            </a:fld>
            <a:endParaRPr lang="en-US"/>
          </a:p>
        </p:txBody>
      </p:sp>
    </p:spTree>
    <p:extLst>
      <p:ext uri="{BB962C8B-B14F-4D97-AF65-F5344CB8AC3E}">
        <p14:creationId xmlns:p14="http://schemas.microsoft.com/office/powerpoint/2010/main" val="18522359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Victoria</a:t>
            </a:r>
          </a:p>
          <a:p>
            <a:endParaRPr lang="en-US"/>
          </a:p>
          <a:p>
            <a:r>
              <a:rPr lang="en-US"/>
              <a:t>Made NGM mix --</a:t>
            </a:r>
            <a:r>
              <a:rPr lang="en-US" sz="1200" b="0" i="0" kern="1200">
                <a:solidFill>
                  <a:schemeClr val="tx1"/>
                </a:solidFill>
                <a:effectLst/>
                <a:latin typeface="+mn-lt"/>
                <a:ea typeface="+mn-ea"/>
                <a:cs typeface="+mn-cs"/>
              </a:rPr>
              <a:t>&gt; autoclave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Made Glucose mix --</a:t>
            </a:r>
            <a:r>
              <a:rPr lang="en-US" sz="1200" b="0" i="0" kern="1200">
                <a:solidFill>
                  <a:schemeClr val="tx1"/>
                </a:solidFill>
                <a:effectLst/>
                <a:latin typeface="+mn-lt"/>
                <a:ea typeface="+mn-ea"/>
                <a:cs typeface="+mn-cs"/>
              </a:rPr>
              <a:t>&gt; mix with stir stick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After autoclaved and mixed, added glucose mix, cholesterol, CaCl2, MgSO4, and KH2PO4 to agar mix (liquid). (agar mix is cooled after 20 minutes room temp)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Poured the plates – 10mL per 6mm plates (made ~100 plates). She made ~90.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Let cool room temp 4-5 days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t>plates = treatment environment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control vs glucose comparison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25°C needed for gene activation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consistency reduces error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foundation for all later results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t>We began by preparing the treatment plates that would serve as the worms’ environment throughout the experiment. This step was critical because the composition of each plate determined the condition each group experienced. We created control NGM plates and glucose plates </a:t>
            </a:r>
            <a:r>
              <a:rPr lang="en-US" b="1"/>
              <a:t>so we could isolate the effect of glucose exposure</a:t>
            </a:r>
            <a:r>
              <a:rPr lang="en-US"/>
              <a:t>. We also prepared plates for both 15°C and 25°C conditions, since this worm strain requires </a:t>
            </a:r>
            <a:r>
              <a:rPr lang="en-US" b="1"/>
              <a:t>heat shock </a:t>
            </a:r>
            <a:r>
              <a:rPr lang="en-US"/>
              <a:t>at 25°C to induce expression of the </a:t>
            </a:r>
            <a:r>
              <a:rPr lang="el-GR"/>
              <a:t>β </a:t>
            </a:r>
            <a:r>
              <a:rPr lang="en-US"/>
              <a:t>amyloid gene. Keeping plate preparation consistent, including equal volumes poured into each plate, helped control variables so any later differences in aggregation or behavior would more likely be due to treatment conditions rather than inconsistencies in the media.</a:t>
            </a:r>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EE45A31-60FF-3346-9E56-1B4DD6DD286A}" type="slidenum">
              <a:rPr lang="en-US" smtClean="0"/>
              <a:t>10</a:t>
            </a:fld>
            <a:endParaRPr lang="en-US"/>
          </a:p>
        </p:txBody>
      </p:sp>
    </p:spTree>
    <p:extLst>
      <p:ext uri="{BB962C8B-B14F-4D97-AF65-F5344CB8AC3E}">
        <p14:creationId xmlns:p14="http://schemas.microsoft.com/office/powerpoint/2010/main" val="35492730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Victoria</a:t>
            </a:r>
          </a:p>
          <a:p>
            <a:endParaRPr lang="en-US"/>
          </a:p>
          <a:p>
            <a:r>
              <a:rPr lang="en-US"/>
              <a:t>Added 3 drops of E. coli (OP50) bacteria on each plate.</a:t>
            </a:r>
          </a:p>
          <a:p>
            <a:endParaRPr lang="en-US"/>
          </a:p>
          <a:p>
            <a:r>
              <a:rPr lang="en-US"/>
              <a:t>OP50 is standard worm food </a:t>
            </a:r>
          </a:p>
          <a:p>
            <a:r>
              <a:rPr lang="en-US"/>
              <a:t>worms need food to grow and survive </a:t>
            </a:r>
          </a:p>
          <a:p>
            <a:r>
              <a:rPr lang="en-US"/>
              <a:t>equal amount on each plate controls nutrition </a:t>
            </a:r>
          </a:p>
          <a:p>
            <a:r>
              <a:rPr lang="en-US"/>
              <a:t>prevents starvation/confounding variables </a:t>
            </a:r>
          </a:p>
          <a:p>
            <a:r>
              <a:rPr lang="en-US"/>
              <a:t>isolates glucose as treatment factor</a:t>
            </a:r>
          </a:p>
          <a:p>
            <a:endParaRPr lang="en-US"/>
          </a:p>
          <a:p>
            <a:r>
              <a:rPr lang="en-US"/>
              <a:t>We then seeded each plate with OP50 </a:t>
            </a:r>
            <a:r>
              <a:rPr lang="en-US" i="1"/>
              <a:t>E. coli</a:t>
            </a:r>
            <a:r>
              <a:rPr lang="en-US"/>
              <a:t>, which is the standard food source for </a:t>
            </a:r>
            <a:r>
              <a:rPr lang="en-US" i="1"/>
              <a:t>C. elegans</a:t>
            </a:r>
            <a:r>
              <a:rPr lang="en-US"/>
              <a:t>. We added three drops to each plate so the worms would have a consistent bacterial lawn to feed on throughout the experiment. This step was important because nutrition can influence worm growth, movement, and stress responses. By keeping the food source and amount consistent across all treatment groups, we reduced variability and ensured that glucose in the media, rather than differences in food availability, was the main variable being tested.</a:t>
            </a:r>
          </a:p>
        </p:txBody>
      </p:sp>
      <p:sp>
        <p:nvSpPr>
          <p:cNvPr id="4" name="Slide Number Placeholder 3"/>
          <p:cNvSpPr>
            <a:spLocks noGrp="1"/>
          </p:cNvSpPr>
          <p:nvPr>
            <p:ph type="sldNum" sz="quarter" idx="5"/>
          </p:nvPr>
        </p:nvSpPr>
        <p:spPr/>
        <p:txBody>
          <a:bodyPr/>
          <a:lstStyle/>
          <a:p>
            <a:fld id="{2EE45A31-60FF-3346-9E56-1B4DD6DD286A}" type="slidenum">
              <a:rPr lang="en-US" smtClean="0"/>
              <a:t>11</a:t>
            </a:fld>
            <a:endParaRPr lang="en-US"/>
          </a:p>
        </p:txBody>
      </p:sp>
    </p:spTree>
    <p:extLst>
      <p:ext uri="{BB962C8B-B14F-4D97-AF65-F5344CB8AC3E}">
        <p14:creationId xmlns:p14="http://schemas.microsoft.com/office/powerpoint/2010/main" val="6354262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Victoria</a:t>
            </a:r>
          </a:p>
          <a:p>
            <a:endParaRPr lang="en-US"/>
          </a:p>
          <a:p>
            <a:r>
              <a:rPr lang="en-US"/>
              <a:t>Explain why and how:</a:t>
            </a:r>
          </a:p>
          <a:p>
            <a:r>
              <a:rPr lang="en-US"/>
              <a:t>WHY: we allowed the adult worms to lay eggs during a controlled time window so the offspring would all be the same age. This was important because age strongly affects development, movement, and </a:t>
            </a:r>
            <a:r>
              <a:rPr lang="el-GR"/>
              <a:t>β </a:t>
            </a:r>
            <a:r>
              <a:rPr lang="en-US"/>
              <a:t>amyloid aggregation. By starting with age matched worms, we reduced variability and made comparisons between treatment groups more reliable.</a:t>
            </a:r>
          </a:p>
          <a:p>
            <a:endParaRPr lang="en-US"/>
          </a:p>
          <a:p>
            <a:r>
              <a:rPr lang="en-US"/>
              <a:t>HOW: we placed 10 adult worms onto fresh NGM (no glucose) plates and allowed them to lay eggs for a set period of time. After that window, the adults were removed (far right video), leaving only the eggs behind. Because those eggs were laid at roughly the same time, the worms hatched and developed together as an age matched population.</a:t>
            </a:r>
          </a:p>
        </p:txBody>
      </p:sp>
      <p:sp>
        <p:nvSpPr>
          <p:cNvPr id="4" name="Slide Number Placeholder 3"/>
          <p:cNvSpPr>
            <a:spLocks noGrp="1"/>
          </p:cNvSpPr>
          <p:nvPr>
            <p:ph type="sldNum" sz="quarter" idx="5"/>
          </p:nvPr>
        </p:nvSpPr>
        <p:spPr/>
        <p:txBody>
          <a:bodyPr/>
          <a:lstStyle/>
          <a:p>
            <a:fld id="{2EE45A31-60FF-3346-9E56-1B4DD6DD286A}" type="slidenum">
              <a:rPr lang="en-US" smtClean="0"/>
              <a:t>12</a:t>
            </a:fld>
            <a:endParaRPr lang="en-US"/>
          </a:p>
        </p:txBody>
      </p:sp>
    </p:spTree>
    <p:extLst>
      <p:ext uri="{BB962C8B-B14F-4D97-AF65-F5344CB8AC3E}">
        <p14:creationId xmlns:p14="http://schemas.microsoft.com/office/powerpoint/2010/main" val="3345511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Lauren</a:t>
            </a:r>
          </a:p>
          <a:p>
            <a:endParaRPr lang="en-US" dirty="0"/>
          </a:p>
          <a:p>
            <a:r>
              <a:rPr lang="en-US" dirty="0"/>
              <a:t>WHY THEN how</a:t>
            </a:r>
          </a:p>
          <a:p>
            <a:endParaRPr lang="en-US" dirty="0"/>
          </a:p>
          <a:p>
            <a:r>
              <a:rPr lang="en-US" dirty="0"/>
              <a:t>To measure behavioral outcomes, we performed motility assays using live worms. Worms were first transferred into M9 buffer wells to wash off bacteria from their plates. They naturally begin thrashing in liquid, which helped clean them before testing.</a:t>
            </a:r>
          </a:p>
          <a:p>
            <a:r>
              <a:rPr lang="en-US" dirty="0"/>
              <a:t>We then transferred a small group of worms onto assay plates containing a concentrated bacterial spot. That food source created a chemotaxis cue, meaning the worms were motivated to move toward it.</a:t>
            </a:r>
          </a:p>
          <a:p>
            <a:r>
              <a:rPr lang="en-US" dirty="0"/>
              <a:t>We recorded approximately 20 minute videos and later quantified movement patterns, speed, and paralysis related behavior across treatment groups.</a:t>
            </a:r>
          </a:p>
          <a:p>
            <a:endParaRPr lang="en-US" dirty="0"/>
          </a:p>
          <a:p>
            <a:r>
              <a:rPr lang="en-US" dirty="0"/>
              <a:t>Fill 3 wells with M9</a:t>
            </a:r>
          </a:p>
          <a:p>
            <a:r>
              <a:rPr lang="en-US" dirty="0"/>
              <a:t>Pick ~5/6 worms from plate to well</a:t>
            </a:r>
          </a:p>
          <a:p>
            <a:pPr marL="171450" indent="-171450">
              <a:buFontTx/>
              <a:buChar char="-"/>
            </a:pPr>
            <a:r>
              <a:rPr lang="en-US" dirty="0"/>
              <a:t>They will start thrashing – this will help get them clean (get off all the bacteria they were moving in on the plate)</a:t>
            </a:r>
          </a:p>
          <a:p>
            <a:r>
              <a:rPr lang="en-US" dirty="0"/>
              <a:t>Move the worms to new well with M9 (use worm “tornado” to go “worm </a:t>
            </a:r>
            <a:r>
              <a:rPr lang="en-US" b="1" dirty="0"/>
              <a:t>fishing</a:t>
            </a:r>
            <a:r>
              <a:rPr lang="en-US" dirty="0"/>
              <a:t>”)</a:t>
            </a:r>
          </a:p>
          <a:p>
            <a:r>
              <a:rPr lang="en-US" dirty="0"/>
              <a:t>Record thrash count for 1 minute</a:t>
            </a:r>
          </a:p>
          <a:p>
            <a:r>
              <a:rPr lang="en-US" dirty="0"/>
              <a:t>Move worms to plate to make movies (21 minutes)</a:t>
            </a:r>
          </a:p>
          <a:p>
            <a:pPr marL="171450" indent="-171450">
              <a:buFontTx/>
              <a:buChar char="-"/>
            </a:pPr>
            <a:r>
              <a:rPr lang="en-US" dirty="0"/>
              <a:t>Wet worms on plate as you’re trying to transfer to ensure they don’t dry out too fast.</a:t>
            </a:r>
          </a:p>
          <a:p>
            <a:endParaRPr lang="en-US" dirty="0"/>
          </a:p>
          <a:p>
            <a:r>
              <a:rPr lang="en-US" dirty="0"/>
              <a:t>To make plates for movies: 3 </a:t>
            </a:r>
            <a:r>
              <a:rPr lang="el-GR" sz="1200" b="0" i="0" kern="1200" dirty="0">
                <a:solidFill>
                  <a:schemeClr val="tx1"/>
                </a:solidFill>
                <a:effectLst/>
                <a:latin typeface="+mn-lt"/>
                <a:ea typeface="+mn-ea"/>
                <a:cs typeface="+mn-cs"/>
              </a:rPr>
              <a:t>μ</a:t>
            </a:r>
            <a:r>
              <a:rPr lang="en-US" sz="1200" b="0" i="0" kern="1200" dirty="0">
                <a:solidFill>
                  <a:schemeClr val="tx1"/>
                </a:solidFill>
                <a:effectLst/>
                <a:latin typeface="+mn-lt"/>
                <a:ea typeface="+mn-ea"/>
                <a:cs typeface="+mn-cs"/>
              </a:rPr>
              <a:t>L of concentrated bacteria on agar plate – “spotting”</a:t>
            </a:r>
          </a:p>
          <a:p>
            <a:pPr marL="171450" indent="-171450">
              <a:buFontTx/>
              <a:buChar char="-"/>
            </a:pPr>
            <a:r>
              <a:rPr lang="en-US" sz="1200" b="0" i="0" kern="1200" dirty="0">
                <a:solidFill>
                  <a:schemeClr val="tx1"/>
                </a:solidFill>
                <a:effectLst/>
                <a:latin typeface="+mn-lt"/>
                <a:ea typeface="+mn-ea"/>
                <a:cs typeface="+mn-cs"/>
              </a:rPr>
              <a:t>That’s their chemotaxis motivation to move</a:t>
            </a:r>
          </a:p>
        </p:txBody>
      </p:sp>
      <p:sp>
        <p:nvSpPr>
          <p:cNvPr id="4" name="Slide Number Placeholder 3"/>
          <p:cNvSpPr>
            <a:spLocks noGrp="1"/>
          </p:cNvSpPr>
          <p:nvPr>
            <p:ph type="sldNum" sz="quarter" idx="5"/>
          </p:nvPr>
        </p:nvSpPr>
        <p:spPr/>
        <p:txBody>
          <a:bodyPr/>
          <a:lstStyle/>
          <a:p>
            <a:fld id="{2EE45A31-60FF-3346-9E56-1B4DD6DD286A}" type="slidenum">
              <a:rPr lang="en-US" smtClean="0"/>
              <a:t>13</a:t>
            </a:fld>
            <a:endParaRPr lang="en-US"/>
          </a:p>
        </p:txBody>
      </p:sp>
    </p:spTree>
    <p:extLst>
      <p:ext uri="{BB962C8B-B14F-4D97-AF65-F5344CB8AC3E}">
        <p14:creationId xmlns:p14="http://schemas.microsoft.com/office/powerpoint/2010/main" val="40492606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Lauren</a:t>
            </a:r>
          </a:p>
          <a:p>
            <a:endParaRPr lang="en-US" dirty="0"/>
          </a:p>
          <a:p>
            <a:r>
              <a:rPr lang="en-US" dirty="0"/>
              <a:t>To measure behavioral outcomes, we performed motility assays using live worms. Worms were first transferred into M9 buffer wells to wash off bacteria from their plates. They naturally begin thrashing in liquid, which helped clean them before testing.</a:t>
            </a:r>
          </a:p>
          <a:p>
            <a:r>
              <a:rPr lang="en-US" dirty="0"/>
              <a:t>We then transferred a small group of worms onto assay plates containing a concentrated bacterial spot. That food source created a chemotaxis cue, meaning the worms were motivated to move toward it.</a:t>
            </a:r>
          </a:p>
          <a:p>
            <a:r>
              <a:rPr lang="en-US" dirty="0"/>
              <a:t>We recorded approximately 20 minute videos and later quantified movement patterns, speed, and paralysis related behavior across treatment groups.</a:t>
            </a:r>
          </a:p>
          <a:p>
            <a:endParaRPr lang="en-US" dirty="0"/>
          </a:p>
          <a:p>
            <a:endParaRPr lang="en-US" dirty="0"/>
          </a:p>
          <a:p>
            <a:r>
              <a:rPr lang="en-US" dirty="0"/>
              <a:t>Fill 3 wells with M9</a:t>
            </a:r>
          </a:p>
          <a:p>
            <a:r>
              <a:rPr lang="en-US" dirty="0"/>
              <a:t>Pick ~5/6 worms from plate to well</a:t>
            </a:r>
          </a:p>
          <a:p>
            <a:pPr marL="171450" indent="-171450">
              <a:buFontTx/>
              <a:buChar char="-"/>
            </a:pPr>
            <a:r>
              <a:rPr lang="en-US" dirty="0"/>
              <a:t>They will start thrashing – this will help get them clean (get off all the bacteria they were moving in on the plate)</a:t>
            </a:r>
          </a:p>
          <a:p>
            <a:r>
              <a:rPr lang="en-US" dirty="0"/>
              <a:t>Move the worms to new well with M9 (use worm “tornado” to go “worm </a:t>
            </a:r>
            <a:r>
              <a:rPr lang="en-US" b="1" dirty="0"/>
              <a:t>fishing</a:t>
            </a:r>
            <a:r>
              <a:rPr lang="en-US" dirty="0"/>
              <a:t>”)</a:t>
            </a:r>
          </a:p>
          <a:p>
            <a:r>
              <a:rPr lang="en-US" dirty="0"/>
              <a:t>Record thrash count for 1 minute</a:t>
            </a:r>
          </a:p>
          <a:p>
            <a:r>
              <a:rPr lang="en-US" dirty="0"/>
              <a:t>Move worms to plate to make movies (21 minutes)</a:t>
            </a:r>
          </a:p>
          <a:p>
            <a:pPr marL="171450" indent="-171450">
              <a:buFontTx/>
              <a:buChar char="-"/>
            </a:pPr>
            <a:r>
              <a:rPr lang="en-US" dirty="0"/>
              <a:t>Wet worms on plate as you’re trying to transfer to ensure they don’t dry out too fast.</a:t>
            </a:r>
          </a:p>
          <a:p>
            <a:endParaRPr lang="en-US" dirty="0"/>
          </a:p>
          <a:p>
            <a:r>
              <a:rPr lang="en-US" dirty="0"/>
              <a:t>To make plates for movies: 3 </a:t>
            </a:r>
            <a:r>
              <a:rPr lang="el-GR" sz="1200" b="0" i="0" kern="1200" dirty="0">
                <a:solidFill>
                  <a:schemeClr val="tx1"/>
                </a:solidFill>
                <a:effectLst/>
                <a:latin typeface="+mn-lt"/>
                <a:ea typeface="+mn-ea"/>
                <a:cs typeface="+mn-cs"/>
              </a:rPr>
              <a:t>μ</a:t>
            </a:r>
            <a:r>
              <a:rPr lang="en-US" sz="1200" b="0" i="0" kern="1200" dirty="0">
                <a:solidFill>
                  <a:schemeClr val="tx1"/>
                </a:solidFill>
                <a:effectLst/>
                <a:latin typeface="+mn-lt"/>
                <a:ea typeface="+mn-ea"/>
                <a:cs typeface="+mn-cs"/>
              </a:rPr>
              <a:t>L of concentrated bacteria on agar plate – “spotting”</a:t>
            </a:r>
          </a:p>
          <a:p>
            <a:pPr marL="171450" indent="-171450">
              <a:buFontTx/>
              <a:buChar char="-"/>
            </a:pPr>
            <a:r>
              <a:rPr lang="en-US" sz="1200" b="0" i="0" kern="1200" dirty="0">
                <a:solidFill>
                  <a:schemeClr val="tx1"/>
                </a:solidFill>
                <a:effectLst/>
                <a:latin typeface="+mn-lt"/>
                <a:ea typeface="+mn-ea"/>
                <a:cs typeface="+mn-cs"/>
              </a:rPr>
              <a:t>That’s their chemotaxis motivation to move</a:t>
            </a:r>
          </a:p>
          <a:p>
            <a:pPr marL="171450" indent="-171450">
              <a:buFontTx/>
              <a:buChar char="-"/>
            </a:pPr>
            <a:endParaRPr lang="en-US" sz="1200" b="0" i="0" kern="1200" dirty="0">
              <a:solidFill>
                <a:schemeClr val="tx1"/>
              </a:solidFill>
              <a:effectLst/>
              <a:latin typeface="+mn-lt"/>
              <a:ea typeface="+mn-ea"/>
              <a:cs typeface="+mn-cs"/>
            </a:endParaRPr>
          </a:p>
          <a:p>
            <a:pPr marL="171450" indent="-171450">
              <a:buFontTx/>
              <a:buChar char="-"/>
            </a:pPr>
            <a:r>
              <a:rPr lang="en-US" sz="1200" b="0" i="0" kern="1200" dirty="0">
                <a:solidFill>
                  <a:schemeClr val="tx1"/>
                </a:solidFill>
                <a:effectLst/>
                <a:latin typeface="+mn-lt"/>
                <a:ea typeface="+mn-ea"/>
                <a:cs typeface="+mn-cs"/>
              </a:rPr>
              <a:t>*mention in video: they are rollers</a:t>
            </a:r>
          </a:p>
        </p:txBody>
      </p:sp>
      <p:sp>
        <p:nvSpPr>
          <p:cNvPr id="4" name="Slide Number Placeholder 3"/>
          <p:cNvSpPr>
            <a:spLocks noGrp="1"/>
          </p:cNvSpPr>
          <p:nvPr>
            <p:ph type="sldNum" sz="quarter" idx="5"/>
          </p:nvPr>
        </p:nvSpPr>
        <p:spPr/>
        <p:txBody>
          <a:bodyPr/>
          <a:lstStyle/>
          <a:p>
            <a:fld id="{2EE45A31-60FF-3346-9E56-1B4DD6DD286A}" type="slidenum">
              <a:rPr lang="en-US" smtClean="0"/>
              <a:t>14</a:t>
            </a:fld>
            <a:endParaRPr lang="en-US"/>
          </a:p>
        </p:txBody>
      </p:sp>
    </p:spTree>
    <p:extLst>
      <p:ext uri="{BB962C8B-B14F-4D97-AF65-F5344CB8AC3E}">
        <p14:creationId xmlns:p14="http://schemas.microsoft.com/office/powerpoint/2010/main" val="27471817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D533B-5D6D-6A8A-F762-2750314D34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F168BF-3DB6-FBDD-9181-61F2A1FC28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2EBDC6-0280-6C78-BD74-6477E03F0FE4}"/>
              </a:ext>
            </a:extLst>
          </p:cNvPr>
          <p:cNvSpPr>
            <a:spLocks noGrp="1"/>
          </p:cNvSpPr>
          <p:nvPr>
            <p:ph type="body" idx="1"/>
          </p:nvPr>
        </p:nvSpPr>
        <p:spPr/>
        <p:txBody>
          <a:bodyPr/>
          <a:lstStyle/>
          <a:p>
            <a:r>
              <a:rPr lang="en-US" dirty="0"/>
              <a:t>Lauren</a:t>
            </a:r>
          </a:p>
          <a:p>
            <a:endParaRPr lang="en-US" dirty="0"/>
          </a:p>
          <a:p>
            <a:r>
              <a:rPr lang="en-US" dirty="0"/>
              <a:t>Imaging allowed us to directly examine the underlying biology inside the worms.</a:t>
            </a:r>
          </a:p>
          <a:p>
            <a:r>
              <a:rPr lang="en-US" dirty="0"/>
              <a:t>Because this strain expressed fluorescently tagged beta amyloid, we could visualize where aggregates were forming and estimate their burden over time. This was important because worms might show normal movement while pathology is already developing internally, or movement decline may occur before large visible aggregates appear.</a:t>
            </a:r>
          </a:p>
          <a:p>
            <a:r>
              <a:rPr lang="en-US" dirty="0"/>
              <a:t>To capture clear images, we mounted live worms on agarose pads and used levamisole to temporarily immobilize them. We then used confocal fluorescence microscopy, which provided higher resolution images and allowed us to detect fluorescent beta amyloid throughout the worm body.</a:t>
            </a:r>
          </a:p>
          <a:p>
            <a:endParaRPr lang="en-US" dirty="0"/>
          </a:p>
          <a:p>
            <a:endParaRPr lang="en-US" dirty="0"/>
          </a:p>
          <a:p>
            <a:r>
              <a:rPr lang="en-US" dirty="0"/>
              <a:t>To capture clear images, we mounted live worms onto thin agarose pads placed on positively charged slides so the sample remained stable.</a:t>
            </a:r>
          </a:p>
          <a:p>
            <a:r>
              <a:rPr lang="en-US" dirty="0"/>
              <a:t>We added levamisole, a temporary paralytic, to immobilize the worms during imaging</a:t>
            </a:r>
          </a:p>
          <a:p>
            <a:r>
              <a:rPr lang="en-US" dirty="0"/>
              <a:t>This preparation allowed us to image the same worm clearly without motion blur.</a:t>
            </a:r>
          </a:p>
          <a:p>
            <a:endParaRPr lang="en-US" dirty="0"/>
          </a:p>
          <a:p>
            <a:r>
              <a:rPr lang="en-US" dirty="0"/>
              <a:t>We used two microscopy methods to examine aggregate burden.</a:t>
            </a:r>
          </a:p>
          <a:p>
            <a:r>
              <a:rPr lang="en-US" dirty="0"/>
              <a:t>First, confocal fluorescence microscopy used a laser based optical system to capture multiple layers through the worm body. These layers were reconstructed into a 3D image, allowing us to study aggregate location and distribution throughout the animal.</a:t>
            </a:r>
          </a:p>
          <a:p>
            <a:r>
              <a:rPr lang="en-US" dirty="0"/>
              <a:t>We also used epifluorescence microscopy to compare visible puncta between treatment groups. Its fluorescence and DIC (Differential Interference Contrast) modes helped us identify true aggregates relative to worm anatomy.</a:t>
            </a:r>
          </a:p>
          <a:p>
            <a:endParaRPr lang="en-US" dirty="0"/>
          </a:p>
          <a:p>
            <a:endParaRPr lang="en-US" dirty="0"/>
          </a:p>
          <a:p>
            <a:r>
              <a:rPr lang="en-US" dirty="0"/>
              <a:t>To capture clear images, we mounted live worms on agarose pads and used levamisole to temporarily immobilize them. This prevented movement during imaging. We then used confocal fluorescence microscopy (</a:t>
            </a:r>
            <a:r>
              <a:rPr lang="en-US" sz="1200" b="0" i="0" kern="1200" dirty="0">
                <a:solidFill>
                  <a:schemeClr val="tx1"/>
                </a:solidFill>
                <a:effectLst/>
                <a:latin typeface="+mn-lt"/>
                <a:ea typeface="+mn-ea"/>
                <a:cs typeface="+mn-cs"/>
              </a:rPr>
              <a:t>an advanced imaging technique that enhances resolution and contrast by using a laser to excite fluorescent probes and a pinhole aperture to eliminate out-of-focus light)</a:t>
            </a:r>
            <a:r>
              <a:rPr lang="en-US" dirty="0"/>
              <a:t>, which allowed us to detect the fluorescently tagged beta amyloid proteins inside the worm.</a:t>
            </a:r>
          </a:p>
          <a:p>
            <a:endParaRPr lang="en-US" dirty="0"/>
          </a:p>
          <a:p>
            <a:r>
              <a:rPr lang="en-US" dirty="0"/>
              <a:t>Pros of Confocal microscopy:</a:t>
            </a:r>
          </a:p>
          <a:p>
            <a:r>
              <a:rPr lang="en-US" sz="1200" b="0" i="0" kern="1200" dirty="0">
                <a:solidFill>
                  <a:schemeClr val="tx1"/>
                </a:solidFill>
                <a:effectLst/>
                <a:latin typeface="+mn-lt"/>
                <a:ea typeface="+mn-ea"/>
                <a:cs typeface="+mn-cs"/>
              </a:rPr>
              <a:t>Superior to conventional fluorescence microscopy, offering improved sharpness, especially in thick specimens</a:t>
            </a:r>
          </a:p>
          <a:p>
            <a:r>
              <a:rPr lang="en-US" sz="1200" b="0" i="0" kern="1200" dirty="0">
                <a:solidFill>
                  <a:schemeClr val="tx1"/>
                </a:solidFill>
                <a:effectLst/>
                <a:latin typeface="+mn-lt"/>
                <a:ea typeface="+mn-ea"/>
                <a:cs typeface="+mn-cs"/>
              </a:rPr>
              <a:t>High contrast, 3D imaging capabilities, reduced background haze</a:t>
            </a:r>
          </a:p>
          <a:p>
            <a:r>
              <a:rPr lang="en-US" sz="1200" b="0" i="0" kern="1200" dirty="0">
                <a:solidFill>
                  <a:schemeClr val="tx1"/>
                </a:solidFill>
                <a:effectLst/>
                <a:latin typeface="+mn-lt"/>
                <a:ea typeface="+mn-ea"/>
                <a:cs typeface="+mn-cs"/>
              </a:rPr>
              <a:t>allows for optical sectioning, enabling the creation of sharp 3D reconstructions of thick, multi-fluorescent specimens, such as biological tissues and cells</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dirty="0"/>
              <a:t>Use “plus” slide to make anything stick to it. Because they’re positively charged.</a:t>
            </a:r>
          </a:p>
          <a:p>
            <a:r>
              <a:rPr lang="en-US" dirty="0"/>
              <a:t>Melt agarose and ~5 drops on slide, immediately put another slide on top (+ side down) to flatten really thin.</a:t>
            </a:r>
          </a:p>
          <a:p>
            <a:r>
              <a:rPr lang="en-US" dirty="0"/>
              <a:t>Put 5 </a:t>
            </a:r>
            <a:r>
              <a:rPr lang="el-GR" sz="1200" b="0" i="0" kern="1200" dirty="0">
                <a:solidFill>
                  <a:schemeClr val="tx1"/>
                </a:solidFill>
                <a:effectLst/>
                <a:latin typeface="+mn-lt"/>
                <a:ea typeface="+mn-ea"/>
                <a:cs typeface="+mn-cs"/>
              </a:rPr>
              <a:t>μ</a:t>
            </a:r>
            <a:r>
              <a:rPr lang="en-US" sz="1200" b="0" i="0" kern="1200" dirty="0">
                <a:solidFill>
                  <a:schemeClr val="tx1"/>
                </a:solidFill>
                <a:effectLst/>
                <a:latin typeface="+mn-lt"/>
                <a:ea typeface="+mn-ea"/>
                <a:cs typeface="+mn-cs"/>
              </a:rPr>
              <a:t>L levamisole (paralytic) on agarose pad</a:t>
            </a:r>
          </a:p>
          <a:p>
            <a:r>
              <a:rPr lang="en-US" sz="1200" b="0" i="0" kern="1200" dirty="0">
                <a:solidFill>
                  <a:schemeClr val="tx1"/>
                </a:solidFill>
                <a:effectLst/>
                <a:latin typeface="+mn-lt"/>
                <a:ea typeface="+mn-ea"/>
                <a:cs typeface="+mn-cs"/>
              </a:rPr>
              <a:t>Pick worms into levamisole</a:t>
            </a:r>
          </a:p>
          <a:p>
            <a:r>
              <a:rPr lang="en-US" sz="1200" b="0" i="0" kern="1200" dirty="0">
                <a:solidFill>
                  <a:schemeClr val="tx1"/>
                </a:solidFill>
                <a:effectLst/>
                <a:latin typeface="+mn-lt"/>
                <a:ea typeface="+mn-ea"/>
                <a:cs typeface="+mn-cs"/>
              </a:rPr>
              <a:t>Gently place cover slip on top</a:t>
            </a:r>
          </a:p>
          <a:p>
            <a:r>
              <a:rPr lang="en-US" sz="1200" b="0" i="0" kern="1200" dirty="0">
                <a:solidFill>
                  <a:schemeClr val="tx1"/>
                </a:solidFill>
                <a:effectLst/>
                <a:latin typeface="+mn-lt"/>
                <a:ea typeface="+mn-ea"/>
                <a:cs typeface="+mn-cs"/>
              </a:rPr>
              <a:t>Draw dots around worms (optional) to easily find them later on the confocal scope</a:t>
            </a:r>
          </a:p>
          <a:p>
            <a:r>
              <a:rPr lang="en-US" sz="1200" b="0" i="0" kern="1200" dirty="0">
                <a:solidFill>
                  <a:schemeClr val="tx1"/>
                </a:solidFill>
                <a:effectLst/>
                <a:latin typeface="+mn-lt"/>
                <a:ea typeface="+mn-ea"/>
                <a:cs typeface="+mn-cs"/>
              </a:rPr>
              <a:t>Put clear nail polish on edges of coverslip to prevent drying out</a:t>
            </a:r>
          </a:p>
          <a:p>
            <a:r>
              <a:rPr lang="en-US" sz="1200" b="0" i="0" kern="1200" dirty="0">
                <a:solidFill>
                  <a:schemeClr val="tx1"/>
                </a:solidFill>
                <a:effectLst/>
                <a:latin typeface="+mn-lt"/>
                <a:ea typeface="+mn-ea"/>
                <a:cs typeface="+mn-cs"/>
              </a:rPr>
              <a:t>Do one slide at a time to prevent drying out.</a:t>
            </a:r>
            <a:endParaRPr lang="en-US" dirty="0"/>
          </a:p>
        </p:txBody>
      </p:sp>
      <p:sp>
        <p:nvSpPr>
          <p:cNvPr id="4" name="Slide Number Placeholder 3">
            <a:extLst>
              <a:ext uri="{FF2B5EF4-FFF2-40B4-BE49-F238E27FC236}">
                <a16:creationId xmlns:a16="http://schemas.microsoft.com/office/drawing/2014/main" id="{1F3DDB2A-21C1-8F5F-808E-4038D92FF8DB}"/>
              </a:ext>
            </a:extLst>
          </p:cNvPr>
          <p:cNvSpPr>
            <a:spLocks noGrp="1"/>
          </p:cNvSpPr>
          <p:nvPr>
            <p:ph type="sldNum" sz="quarter" idx="5"/>
          </p:nvPr>
        </p:nvSpPr>
        <p:spPr/>
        <p:txBody>
          <a:bodyPr/>
          <a:lstStyle/>
          <a:p>
            <a:fld id="{2EE45A31-60FF-3346-9E56-1B4DD6DD286A}" type="slidenum">
              <a:rPr lang="en-US" smtClean="0"/>
              <a:t>15</a:t>
            </a:fld>
            <a:endParaRPr lang="en-US"/>
          </a:p>
        </p:txBody>
      </p:sp>
    </p:spTree>
    <p:extLst>
      <p:ext uri="{BB962C8B-B14F-4D97-AF65-F5344CB8AC3E}">
        <p14:creationId xmlns:p14="http://schemas.microsoft.com/office/powerpoint/2010/main" val="13158128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D533B-5D6D-6A8A-F762-2750314D34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F168BF-3DB6-FBDD-9181-61F2A1FC28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2EBDC6-0280-6C78-BD74-6477E03F0FE4}"/>
              </a:ext>
            </a:extLst>
          </p:cNvPr>
          <p:cNvSpPr>
            <a:spLocks noGrp="1"/>
          </p:cNvSpPr>
          <p:nvPr>
            <p:ph type="body" idx="1"/>
          </p:nvPr>
        </p:nvSpPr>
        <p:spPr/>
        <p:txBody>
          <a:bodyPr/>
          <a:lstStyle/>
          <a:p>
            <a:r>
              <a:rPr lang="en-US" dirty="0"/>
              <a:t>Lauren</a:t>
            </a:r>
          </a:p>
          <a:p>
            <a:endParaRPr lang="en-US" dirty="0"/>
          </a:p>
          <a:p>
            <a:r>
              <a:rPr lang="en-US" dirty="0"/>
              <a:t>We also used epifluorescence microscopy to compare visible puncta between treatment groups. Its fluorescence and DIC (Differential Interference Contrast) modes helped us identify true aggregates relative to worm anatomy</a:t>
            </a:r>
          </a:p>
          <a:p>
            <a:endParaRPr lang="en-US" dirty="0"/>
          </a:p>
          <a:p>
            <a:r>
              <a:rPr lang="en-US" dirty="0"/>
              <a:t>After collecting our raw images and videos, we initially attempted analysis using traditional platforms such as ImageJ and </a:t>
            </a:r>
            <a:r>
              <a:rPr lang="en-US" dirty="0" err="1"/>
              <a:t>Lolitrack</a:t>
            </a:r>
            <a:r>
              <a:rPr lang="en-US" dirty="0"/>
              <a:t>, which had significant workflow limitations including crashes, tracking errors, and inefficient processing. </a:t>
            </a:r>
          </a:p>
          <a:p>
            <a:r>
              <a:rPr lang="en-US" dirty="0"/>
              <a:t>We then used Claude as an additional computational tool to analyze motility and aggregate patterns. Importantly, we validated those outputs against the original images and videos to confirm accuracy. </a:t>
            </a:r>
          </a:p>
          <a:p>
            <a:r>
              <a:rPr lang="en-US" dirty="0"/>
              <a:t>Using this approach allowed us to generate </a:t>
            </a:r>
            <a:r>
              <a:rPr lang="en-US" b="1" dirty="0"/>
              <a:t>more quantitative results </a:t>
            </a:r>
            <a:r>
              <a:rPr lang="en-US" dirty="0"/>
              <a:t>efficiently while maintaining data integrity. ImageJ was useful for some visualization outputs, but for high volume tracking and segmentation we needed a more efficient workflow.</a:t>
            </a:r>
          </a:p>
          <a:p>
            <a:r>
              <a:rPr lang="en-US" dirty="0"/>
              <a:t>We leveraged computational tools, validated outputs, and improved quantitative analysis.</a:t>
            </a:r>
          </a:p>
          <a:p>
            <a:r>
              <a:rPr lang="en-US" dirty="0"/>
              <a:t>“computational tool, assisted analysis, validated outputs, quantitative processing, image segmentation, motion tracking, efficiency and reproducibility”</a:t>
            </a:r>
          </a:p>
          <a:p>
            <a:endParaRPr lang="en-US" dirty="0"/>
          </a:p>
          <a:p>
            <a:r>
              <a:rPr lang="en-US" dirty="0"/>
              <a:t>Confocal z stack created 3D reconstruction through the worm body </a:t>
            </a:r>
          </a:p>
          <a:p>
            <a:r>
              <a:rPr lang="en-US" dirty="0"/>
              <a:t>Epifluorescence imaging captured puncta across treatment groups </a:t>
            </a:r>
          </a:p>
          <a:p>
            <a:r>
              <a:rPr lang="en-US" dirty="0"/>
              <a:t>Images compared for aggregate number, size, and distribution</a:t>
            </a:r>
          </a:p>
          <a:p>
            <a:endParaRPr lang="en-US" dirty="0"/>
          </a:p>
          <a:p>
            <a:r>
              <a:rPr lang="en-US" dirty="0"/>
              <a:t>The </a:t>
            </a:r>
            <a:r>
              <a:rPr lang="en-US" b="1" dirty="0"/>
              <a:t>confocal microscope </a:t>
            </a:r>
            <a:r>
              <a:rPr lang="en-US" dirty="0"/>
              <a:t>captured multiple optical layers through the worm, which were reconstructed into a 3D image. This helped us examine where aggregates were located throughout the body. </a:t>
            </a:r>
          </a:p>
          <a:p>
            <a:r>
              <a:rPr lang="en-US" dirty="0"/>
              <a:t>Z-stack takes ~60 photos for each layer of the worm from bottom to top. Can do a 3D reconstruction of the worm.</a:t>
            </a:r>
          </a:p>
          <a:p>
            <a:r>
              <a:rPr lang="en-US" dirty="0"/>
              <a:t>At 60X: put oil directly on lens.</a:t>
            </a:r>
          </a:p>
          <a:p>
            <a:r>
              <a:rPr lang="en-US" dirty="0"/>
              <a:t>Things to look at when analyzing images: Placement/location of plaques (in gut? Dorsal? Ventral?)</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also used </a:t>
            </a:r>
            <a:r>
              <a:rPr lang="en-US" b="1" dirty="0"/>
              <a:t>epifluorescence imaging</a:t>
            </a:r>
            <a:r>
              <a:rPr lang="en-US" dirty="0"/>
              <a:t> to compare visible puncta between groups and later quantify patterns.</a:t>
            </a:r>
          </a:p>
          <a:p>
            <a:r>
              <a:rPr lang="en-US" b="0" dirty="0"/>
              <a:t>Epifluorescence Microscope with DIC </a:t>
            </a:r>
            <a:r>
              <a:rPr lang="en-US" dirty="0"/>
              <a:t>(Differential Interference Contrast) capability</a:t>
            </a:r>
          </a:p>
          <a:p>
            <a:r>
              <a:rPr lang="en-US" dirty="0"/>
              <a:t>This kind of scope can flip between fluorescence and DIC – helpful to see what you’re looking at (where the puncta are)</a:t>
            </a:r>
          </a:p>
          <a:p>
            <a:r>
              <a:rPr lang="en-US" dirty="0"/>
              <a:t>100X</a:t>
            </a:r>
          </a:p>
          <a:p>
            <a:r>
              <a:rPr lang="en-US" dirty="0"/>
              <a:t>Looking for “puncta”</a:t>
            </a:r>
          </a:p>
          <a:p>
            <a:r>
              <a:rPr lang="en-US" dirty="0"/>
              <a:t>On 25C NGM, mostly all of the GFP is from AB (not autofluorescence) </a:t>
            </a:r>
          </a:p>
          <a:p>
            <a:r>
              <a:rPr lang="en-US" dirty="0"/>
              <a:t>Note: gut naturally/normally auto fluoresces, but this is too big and distinct that Dr. Katz thinks it’s real.</a:t>
            </a:r>
          </a:p>
          <a:p>
            <a:r>
              <a:rPr lang="en-US" dirty="0"/>
              <a:t>Outside of gut, not much (in 25 NGM)</a:t>
            </a:r>
          </a:p>
          <a:p>
            <a:endParaRPr lang="en-US" dirty="0"/>
          </a:p>
        </p:txBody>
      </p:sp>
      <p:sp>
        <p:nvSpPr>
          <p:cNvPr id="4" name="Slide Number Placeholder 3">
            <a:extLst>
              <a:ext uri="{FF2B5EF4-FFF2-40B4-BE49-F238E27FC236}">
                <a16:creationId xmlns:a16="http://schemas.microsoft.com/office/drawing/2014/main" id="{1F3DDB2A-21C1-8F5F-808E-4038D92FF8DB}"/>
              </a:ext>
            </a:extLst>
          </p:cNvPr>
          <p:cNvSpPr>
            <a:spLocks noGrp="1"/>
          </p:cNvSpPr>
          <p:nvPr>
            <p:ph type="sldNum" sz="quarter" idx="5"/>
          </p:nvPr>
        </p:nvSpPr>
        <p:spPr/>
        <p:txBody>
          <a:bodyPr/>
          <a:lstStyle/>
          <a:p>
            <a:fld id="{2EE45A31-60FF-3346-9E56-1B4DD6DD286A}" type="slidenum">
              <a:rPr lang="en-US" smtClean="0"/>
              <a:t>16</a:t>
            </a:fld>
            <a:endParaRPr lang="en-US"/>
          </a:p>
        </p:txBody>
      </p:sp>
    </p:spTree>
    <p:extLst>
      <p:ext uri="{BB962C8B-B14F-4D97-AF65-F5344CB8AC3E}">
        <p14:creationId xmlns:p14="http://schemas.microsoft.com/office/powerpoint/2010/main" val="32654031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Victoria</a:t>
            </a:r>
          </a:p>
          <a:p>
            <a:endParaRPr lang="en-US"/>
          </a:p>
          <a:p>
            <a:r>
              <a:rPr lang="en-US"/>
              <a:t>After collecting our imaging and behavioral data, we analyzed the results using statistical tests to determine whether any observed differences between groups were meaningful rather than due to chance.</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We selected statistical tests based on the type of data collected. For comparisons across temperature and glucose groups, we used two way ANOVA. For imaging datasets with smaller non normal samples, we used Kruskal Wallis testing.</a:t>
            </a:r>
          </a:p>
          <a:p>
            <a:endParaRPr lang="en-US"/>
          </a:p>
          <a:p>
            <a:r>
              <a:rPr lang="en-US"/>
              <a:t>We used a two way ANOVA because this dataset involved two independent variables, temperature and glucose exposure. This allowed us to evaluate both their individual effects and any interaction between them.</a:t>
            </a:r>
          </a:p>
          <a:p>
            <a:r>
              <a:rPr lang="en-US"/>
              <a:t>Our analysis showed that temperature had a stronger effect on movement than glucose. Worms in the 15°C groups moved less overall, while glucose did not produce a statistically significant change in paralysis or speed.</a:t>
            </a:r>
          </a:p>
        </p:txBody>
      </p:sp>
      <p:sp>
        <p:nvSpPr>
          <p:cNvPr id="4" name="Slide Number Placeholder 3"/>
          <p:cNvSpPr>
            <a:spLocks noGrp="1"/>
          </p:cNvSpPr>
          <p:nvPr>
            <p:ph type="sldNum" sz="quarter" idx="5"/>
          </p:nvPr>
        </p:nvSpPr>
        <p:spPr/>
        <p:txBody>
          <a:bodyPr/>
          <a:lstStyle/>
          <a:p>
            <a:fld id="{2EE45A31-60FF-3346-9E56-1B4DD6DD286A}" type="slidenum">
              <a:rPr lang="en-US" smtClean="0"/>
              <a:t>17</a:t>
            </a:fld>
            <a:endParaRPr lang="en-US"/>
          </a:p>
        </p:txBody>
      </p:sp>
    </p:spTree>
    <p:extLst>
      <p:ext uri="{BB962C8B-B14F-4D97-AF65-F5344CB8AC3E}">
        <p14:creationId xmlns:p14="http://schemas.microsoft.com/office/powerpoint/2010/main" val="13491955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Victoria</a:t>
            </a:r>
          </a:p>
          <a:p>
            <a:endParaRPr lang="en-US"/>
          </a:p>
          <a:p>
            <a:r>
              <a:rPr lang="en-US"/>
              <a:t>For imaging data, we used the Kruskal Wallis test because the sample size was smaller and the data were not ideally suited for a parametric test.</a:t>
            </a:r>
          </a:p>
          <a:p>
            <a:r>
              <a:rPr lang="en-US"/>
              <a:t>The results showed no significant increase in aggregate burden in the glucose treated worms. Aggregate intensity and body coverage were generally similar across groups.</a:t>
            </a:r>
          </a:p>
        </p:txBody>
      </p:sp>
      <p:sp>
        <p:nvSpPr>
          <p:cNvPr id="4" name="Slide Number Placeholder 3"/>
          <p:cNvSpPr>
            <a:spLocks noGrp="1"/>
          </p:cNvSpPr>
          <p:nvPr>
            <p:ph type="sldNum" sz="quarter" idx="5"/>
          </p:nvPr>
        </p:nvSpPr>
        <p:spPr/>
        <p:txBody>
          <a:bodyPr/>
          <a:lstStyle/>
          <a:p>
            <a:fld id="{2EE45A31-60FF-3346-9E56-1B4DD6DD286A}" type="slidenum">
              <a:rPr lang="en-US" smtClean="0"/>
              <a:t>18</a:t>
            </a:fld>
            <a:endParaRPr lang="en-US"/>
          </a:p>
        </p:txBody>
      </p:sp>
    </p:spTree>
    <p:extLst>
      <p:ext uri="{BB962C8B-B14F-4D97-AF65-F5344CB8AC3E}">
        <p14:creationId xmlns:p14="http://schemas.microsoft.com/office/powerpoint/2010/main" val="33864519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Victoria</a:t>
            </a:r>
          </a:p>
          <a:p>
            <a:endParaRPr lang="en-US"/>
          </a:p>
          <a:p>
            <a:r>
              <a:rPr lang="en-US"/>
              <a:t>To examine whether aggregate burden was linked to movement decline, we compared imaging and behavioral data.</a:t>
            </a:r>
          </a:p>
          <a:p>
            <a:r>
              <a:rPr lang="en-US"/>
              <a:t>We did not observe a strong relationship between greater aggregate presence and reduced motility, suggesting that aggregate load alone may not directly predict early behavioral decline.</a:t>
            </a:r>
          </a:p>
          <a:p>
            <a:endParaRPr lang="en-US"/>
          </a:p>
          <a:p>
            <a:r>
              <a:rPr lang="en-US"/>
              <a:t>NOTE: </a:t>
            </a:r>
          </a:p>
          <a:p>
            <a:r>
              <a:rPr lang="en-US" b="0"/>
              <a:t>what statistically significant means: </a:t>
            </a:r>
            <a:r>
              <a:rPr lang="en-US"/>
              <a:t>the difference was unlikely to be caused by random variation alone.</a:t>
            </a:r>
          </a:p>
          <a:p>
            <a:r>
              <a:rPr lang="en-US" b="0"/>
              <a:t>If asked why no p values on screen</a:t>
            </a:r>
            <a:r>
              <a:rPr lang="en-US" b="1"/>
              <a:t>: </a:t>
            </a:r>
            <a:r>
              <a:rPr lang="en-US"/>
              <a:t>We summarized the main findings visually, but full statistical outputs are available if you'd like to discuss them.</a:t>
            </a:r>
          </a:p>
          <a:p>
            <a:endParaRPr lang="en-US"/>
          </a:p>
          <a:p>
            <a:endParaRPr lang="en-US"/>
          </a:p>
          <a:p>
            <a:endParaRPr lang="en-US"/>
          </a:p>
        </p:txBody>
      </p:sp>
      <p:sp>
        <p:nvSpPr>
          <p:cNvPr id="4" name="Slide Number Placeholder 3"/>
          <p:cNvSpPr>
            <a:spLocks noGrp="1"/>
          </p:cNvSpPr>
          <p:nvPr>
            <p:ph type="sldNum" sz="quarter" idx="5"/>
          </p:nvPr>
        </p:nvSpPr>
        <p:spPr/>
        <p:txBody>
          <a:bodyPr/>
          <a:lstStyle/>
          <a:p>
            <a:fld id="{2EE45A31-60FF-3346-9E56-1B4DD6DD286A}" type="slidenum">
              <a:rPr lang="en-US" smtClean="0"/>
              <a:t>19</a:t>
            </a:fld>
            <a:endParaRPr lang="en-US"/>
          </a:p>
        </p:txBody>
      </p:sp>
    </p:spTree>
    <p:extLst>
      <p:ext uri="{BB962C8B-B14F-4D97-AF65-F5344CB8AC3E}">
        <p14:creationId xmlns:p14="http://schemas.microsoft.com/office/powerpoint/2010/main" val="35466284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54CAF-799B-4B81-99A0-511DF74C51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A4AE8F-10E2-1C5C-C935-0B34EBC614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E634DF-380A-084C-C98A-7950B278E304}"/>
              </a:ext>
            </a:extLst>
          </p:cNvPr>
          <p:cNvSpPr>
            <a:spLocks noGrp="1"/>
          </p:cNvSpPr>
          <p:nvPr>
            <p:ph type="body" idx="1"/>
          </p:nvPr>
        </p:nvSpPr>
        <p:spPr/>
        <p:txBody>
          <a:bodyPr/>
          <a:lstStyle/>
          <a:p>
            <a:r>
              <a:rPr lang="en-US"/>
              <a:t>Victoria</a:t>
            </a:r>
          </a:p>
          <a:p>
            <a:endParaRPr lang="en-US"/>
          </a:p>
          <a:p>
            <a:r>
              <a:rPr lang="en-US"/>
              <a:t>Overall, our data suggest that glucose did not significantly worsen A</a:t>
            </a:r>
            <a:r>
              <a:rPr lang="el-GR"/>
              <a:t>β </a:t>
            </a:r>
            <a:r>
              <a:rPr lang="en-US"/>
              <a:t>aggregation under these conditions, while temperature had the clearest effect on worm movement.</a:t>
            </a:r>
          </a:p>
          <a:p>
            <a:r>
              <a:rPr lang="en-US"/>
              <a:t>Our clearest finding was that glucose did not produce the expected increase in aggregation or paralysis during the measured timepoints. Instead, temperature had the strongest observable effect on movement.</a:t>
            </a:r>
          </a:p>
        </p:txBody>
      </p:sp>
      <p:sp>
        <p:nvSpPr>
          <p:cNvPr id="4" name="Slide Number Placeholder 3">
            <a:extLst>
              <a:ext uri="{FF2B5EF4-FFF2-40B4-BE49-F238E27FC236}">
                <a16:creationId xmlns:a16="http://schemas.microsoft.com/office/drawing/2014/main" id="{63D9D883-4207-8CE8-E06E-D2046798B961}"/>
              </a:ext>
            </a:extLst>
          </p:cNvPr>
          <p:cNvSpPr>
            <a:spLocks noGrp="1"/>
          </p:cNvSpPr>
          <p:nvPr>
            <p:ph type="sldNum" sz="quarter" idx="5"/>
          </p:nvPr>
        </p:nvSpPr>
        <p:spPr/>
        <p:txBody>
          <a:bodyPr/>
          <a:lstStyle/>
          <a:p>
            <a:fld id="{2EE45A31-60FF-3346-9E56-1B4DD6DD286A}" type="slidenum">
              <a:rPr lang="en-US" smtClean="0"/>
              <a:t>20</a:t>
            </a:fld>
            <a:endParaRPr lang="en-US"/>
          </a:p>
        </p:txBody>
      </p:sp>
    </p:spTree>
    <p:extLst>
      <p:ext uri="{BB962C8B-B14F-4D97-AF65-F5344CB8AC3E}">
        <p14:creationId xmlns:p14="http://schemas.microsoft.com/office/powerpoint/2010/main" val="11057124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3C30F-2090-B673-5128-2D2704EC28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0174A3-D1DE-A801-340C-0FAE1A74CF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A2A2BF-3A6B-2DF1-7F25-A4523DFEACAA}"/>
              </a:ext>
            </a:extLst>
          </p:cNvPr>
          <p:cNvSpPr>
            <a:spLocks noGrp="1"/>
          </p:cNvSpPr>
          <p:nvPr>
            <p:ph type="body" idx="1"/>
          </p:nvPr>
        </p:nvSpPr>
        <p:spPr/>
        <p:txBody>
          <a:bodyPr/>
          <a:lstStyle/>
          <a:p>
            <a:r>
              <a:rPr lang="en-US" dirty="0"/>
              <a:t>Lauren</a:t>
            </a:r>
          </a:p>
          <a:p>
            <a:endParaRPr lang="en-US" dirty="0"/>
          </a:p>
          <a:p>
            <a:r>
              <a:rPr lang="en-US" dirty="0"/>
              <a:t>Our original hypothesis predicted that glucose exposure would increase beta amyloid aggregation and worsen behavioral decline. Based on the data we collected, that hypothesis was not supported under the conditions tested.</a:t>
            </a:r>
          </a:p>
          <a:p>
            <a:r>
              <a:rPr lang="en-US" dirty="0"/>
              <a:t>However, disproving a hypothesis is still valuable scientific information. Scientific progress depends on testing predictions objectively, even when results differ from expectations.</a:t>
            </a:r>
          </a:p>
          <a:p>
            <a:r>
              <a:rPr lang="en-US" dirty="0"/>
              <a:t>In our case, the findings suggest that early or short term glucose exposure may not be sufficient to create measurable differences during the time window we analyzed.</a:t>
            </a:r>
          </a:p>
          <a:p>
            <a:endParaRPr lang="en-US" dirty="0"/>
          </a:p>
          <a:p>
            <a:endParaRPr lang="en-US" dirty="0"/>
          </a:p>
          <a:p>
            <a:r>
              <a:rPr lang="en-US" dirty="0"/>
              <a:t>Although our original hypothesis was not supported, disproving a hypothesis is still valuable scientific information because it helps refine future questions.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Helps narrow future directions…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Results don’t always match predictions - we know this.</a:t>
            </a:r>
          </a:p>
        </p:txBody>
      </p:sp>
      <p:sp>
        <p:nvSpPr>
          <p:cNvPr id="4" name="Slide Number Placeholder 3">
            <a:extLst>
              <a:ext uri="{FF2B5EF4-FFF2-40B4-BE49-F238E27FC236}">
                <a16:creationId xmlns:a16="http://schemas.microsoft.com/office/drawing/2014/main" id="{F52C099C-FE61-990C-3DA4-E6BC77506DF3}"/>
              </a:ext>
            </a:extLst>
          </p:cNvPr>
          <p:cNvSpPr>
            <a:spLocks noGrp="1"/>
          </p:cNvSpPr>
          <p:nvPr>
            <p:ph type="sldNum" sz="quarter" idx="5"/>
          </p:nvPr>
        </p:nvSpPr>
        <p:spPr/>
        <p:txBody>
          <a:bodyPr/>
          <a:lstStyle/>
          <a:p>
            <a:fld id="{2EE45A31-60FF-3346-9E56-1B4DD6DD286A}" type="slidenum">
              <a:rPr lang="en-US" smtClean="0"/>
              <a:t>21</a:t>
            </a:fld>
            <a:endParaRPr lang="en-US"/>
          </a:p>
        </p:txBody>
      </p:sp>
    </p:spTree>
    <p:extLst>
      <p:ext uri="{BB962C8B-B14F-4D97-AF65-F5344CB8AC3E}">
        <p14:creationId xmlns:p14="http://schemas.microsoft.com/office/powerpoint/2010/main" val="27822652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96612-4ED3-DDA0-FF9F-ADEED9B1BC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72F332-7165-B553-0FC3-8252210212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DF6929-F033-4689-22B6-775910680483}"/>
              </a:ext>
            </a:extLst>
          </p:cNvPr>
          <p:cNvSpPr>
            <a:spLocks noGrp="1"/>
          </p:cNvSpPr>
          <p:nvPr>
            <p:ph type="body" idx="1"/>
          </p:nvPr>
        </p:nvSpPr>
        <p:spPr/>
        <p:txBody>
          <a:bodyPr/>
          <a:lstStyle/>
          <a:p>
            <a:r>
              <a:rPr lang="en-US" dirty="0"/>
              <a:t>Lauren</a:t>
            </a:r>
          </a:p>
          <a:p>
            <a:endParaRPr lang="en-US" dirty="0"/>
          </a:p>
          <a:p>
            <a:r>
              <a:rPr lang="en-US" dirty="0"/>
              <a:t>Previous studies have linked high sugar intake to neurodegeneration and increased Alzheimer’s related pathology. Our findings do not necessarily contradict that research, but they may </a:t>
            </a:r>
            <a:r>
              <a:rPr lang="en-US" b="1" dirty="0"/>
              <a:t>help refine it</a:t>
            </a:r>
            <a:r>
              <a:rPr lang="en-US" dirty="0"/>
              <a:t>.</a:t>
            </a:r>
          </a:p>
          <a:p>
            <a:r>
              <a:rPr lang="en-US" dirty="0"/>
              <a:t>Our findings suggest that brief glucose exposure alone may not be enough to immediately trigger measurable Alzheimer’s related pathology. This reflects an important reality of many chronic diseases, where damage often develops gradually through cumulative stress rather than a single short exposure</a:t>
            </a:r>
          </a:p>
          <a:p>
            <a:r>
              <a:rPr lang="en-US" dirty="0"/>
              <a:t>Instead, our data suggest that </a:t>
            </a:r>
            <a:r>
              <a:rPr lang="en-US" b="1" dirty="0"/>
              <a:t>timing and duration of exposure could be important variables</a:t>
            </a:r>
            <a:r>
              <a:rPr lang="en-US" dirty="0"/>
              <a:t>. Short early exposure may not produce the same effects as chronic or long term metabolic stress.</a:t>
            </a:r>
          </a:p>
          <a:p>
            <a:r>
              <a:rPr lang="en-US" dirty="0"/>
              <a:t>This helps advance the discussion by showing that not only sugar amount, but </a:t>
            </a:r>
            <a:r>
              <a:rPr lang="en-US" b="1" dirty="0"/>
              <a:t>also exposure timeline, may influence disease related outcomes</a:t>
            </a:r>
          </a:p>
          <a:p>
            <a:endParaRPr lang="en-US" b="1" dirty="0"/>
          </a:p>
          <a:p>
            <a:r>
              <a:rPr lang="en-US" dirty="0"/>
              <a:t>For the public, this does not mean sugar is harmless or previous studies were incorrect. Instead, it suggests health risk may be driven more by long term patterns of diet rather than isolated short exposures. It also reinforces that diseases like Alzheimer’s are multifactorial, meaning diet may interact with aging, genetics, and other lifestyle factors.</a:t>
            </a:r>
          </a:p>
          <a:p>
            <a:r>
              <a:rPr lang="en-US" dirty="0"/>
              <a:t>Our results help separate the concepts of </a:t>
            </a:r>
            <a:r>
              <a:rPr lang="en-US" b="1" dirty="0"/>
              <a:t>exposure presence</a:t>
            </a:r>
            <a:r>
              <a:rPr lang="en-US" dirty="0"/>
              <a:t> from </a:t>
            </a:r>
            <a:r>
              <a:rPr lang="en-US" b="1" dirty="0"/>
              <a:t>exposure duration</a:t>
            </a:r>
            <a:r>
              <a:rPr lang="en-US" dirty="0"/>
              <a:t>. Simply being exposed to glucose may not be enough. How long the organism experiences that metabolic stress may be the more important variable.</a:t>
            </a:r>
          </a:p>
          <a:p>
            <a:r>
              <a:rPr lang="en-US" dirty="0"/>
              <a:t>Our data also suggest that visible aggregate burden and behavioral decline may not occur on the same timeline. Molecular changes and movement changes may emerge at different stages.</a:t>
            </a:r>
          </a:p>
          <a:p>
            <a:endParaRPr lang="en-US" b="1" dirty="0"/>
          </a:p>
          <a:p>
            <a:r>
              <a:rPr lang="en-US" dirty="0"/>
              <a:t>Many people think disease risk changes immediately after one unhealthy behavior. Our results support the idea that chronic diseases are usually built over time</a:t>
            </a:r>
            <a:endParaRPr lang="en-US" b="1" dirty="0"/>
          </a:p>
          <a:p>
            <a:endParaRPr lang="en-US" dirty="0"/>
          </a:p>
          <a:p>
            <a:endParaRPr lang="en-US" dirty="0"/>
          </a:p>
          <a:p>
            <a:r>
              <a:rPr lang="en-US" dirty="0"/>
              <a:t>Previous studies linked sugar to neurodegeneration. Our findings suggest that short term or early exposure may not be enough to produce measurable effects at Days 2 to 3.</a:t>
            </a:r>
          </a:p>
        </p:txBody>
      </p:sp>
      <p:sp>
        <p:nvSpPr>
          <p:cNvPr id="4" name="Slide Number Placeholder 3">
            <a:extLst>
              <a:ext uri="{FF2B5EF4-FFF2-40B4-BE49-F238E27FC236}">
                <a16:creationId xmlns:a16="http://schemas.microsoft.com/office/drawing/2014/main" id="{C1910A30-CE6F-E1F2-BC08-4B90775DACCD}"/>
              </a:ext>
            </a:extLst>
          </p:cNvPr>
          <p:cNvSpPr>
            <a:spLocks noGrp="1"/>
          </p:cNvSpPr>
          <p:nvPr>
            <p:ph type="sldNum" sz="quarter" idx="5"/>
          </p:nvPr>
        </p:nvSpPr>
        <p:spPr/>
        <p:txBody>
          <a:bodyPr/>
          <a:lstStyle/>
          <a:p>
            <a:fld id="{2EE45A31-60FF-3346-9E56-1B4DD6DD286A}" type="slidenum">
              <a:rPr lang="en-US" smtClean="0"/>
              <a:t>22</a:t>
            </a:fld>
            <a:endParaRPr lang="en-US"/>
          </a:p>
        </p:txBody>
      </p:sp>
    </p:spTree>
    <p:extLst>
      <p:ext uri="{BB962C8B-B14F-4D97-AF65-F5344CB8AC3E}">
        <p14:creationId xmlns:p14="http://schemas.microsoft.com/office/powerpoint/2010/main" val="606740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B3CB2-74B1-2562-A30B-76770D1D1F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DB3F7C-6ED6-5B75-3A74-DEB4FFEFC9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E9D8C6-2671-7636-02E0-8DBD890D29D1}"/>
              </a:ext>
            </a:extLst>
          </p:cNvPr>
          <p:cNvSpPr>
            <a:spLocks noGrp="1"/>
          </p:cNvSpPr>
          <p:nvPr>
            <p:ph type="body" idx="1"/>
          </p:nvPr>
        </p:nvSpPr>
        <p:spPr/>
        <p:txBody>
          <a:bodyPr/>
          <a:lstStyle/>
          <a:p>
            <a:r>
              <a:rPr lang="en-US" dirty="0"/>
              <a:t>Victoria</a:t>
            </a:r>
          </a:p>
          <a:p>
            <a:endParaRPr lang="en-US" dirty="0"/>
          </a:p>
          <a:p>
            <a:r>
              <a:rPr lang="en-US" dirty="0"/>
              <a:t>This helps narrow future directions</a:t>
            </a:r>
          </a:p>
        </p:txBody>
      </p:sp>
      <p:sp>
        <p:nvSpPr>
          <p:cNvPr id="4" name="Slide Number Placeholder 3">
            <a:extLst>
              <a:ext uri="{FF2B5EF4-FFF2-40B4-BE49-F238E27FC236}">
                <a16:creationId xmlns:a16="http://schemas.microsoft.com/office/drawing/2014/main" id="{01E971B9-4CAC-EC16-2488-6719B57AF178}"/>
              </a:ext>
            </a:extLst>
          </p:cNvPr>
          <p:cNvSpPr>
            <a:spLocks noGrp="1"/>
          </p:cNvSpPr>
          <p:nvPr>
            <p:ph type="sldNum" sz="quarter" idx="5"/>
          </p:nvPr>
        </p:nvSpPr>
        <p:spPr/>
        <p:txBody>
          <a:bodyPr/>
          <a:lstStyle/>
          <a:p>
            <a:fld id="{2EE45A31-60FF-3346-9E56-1B4DD6DD286A}" type="slidenum">
              <a:rPr lang="en-US" smtClean="0"/>
              <a:t>23</a:t>
            </a:fld>
            <a:endParaRPr lang="en-US"/>
          </a:p>
        </p:txBody>
      </p:sp>
    </p:spTree>
    <p:extLst>
      <p:ext uri="{BB962C8B-B14F-4D97-AF65-F5344CB8AC3E}">
        <p14:creationId xmlns:p14="http://schemas.microsoft.com/office/powerpoint/2010/main" val="31195597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D6583-DB2E-8D0A-3B97-BE5EA11D13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178A64-D997-D4E5-679D-613D35978F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B407BF-5BC7-FBB0-9CB9-DC47094289BF}"/>
              </a:ext>
            </a:extLst>
          </p:cNvPr>
          <p:cNvSpPr>
            <a:spLocks noGrp="1"/>
          </p:cNvSpPr>
          <p:nvPr>
            <p:ph type="body" idx="1"/>
          </p:nvPr>
        </p:nvSpPr>
        <p:spPr/>
        <p:txBody>
          <a:bodyPr/>
          <a:lstStyle/>
          <a:p>
            <a:r>
              <a:rPr lang="en-US"/>
              <a:t>Victoria </a:t>
            </a:r>
          </a:p>
          <a:p>
            <a:endParaRPr lang="en-US"/>
          </a:p>
          <a:p>
            <a:r>
              <a:rPr lang="en-US"/>
              <a:t>One major limitation was that our Day 9 imaging set, where stronger paralysis was expected, was unavailable for final comparison. That later timepoint may have revealed changes not visible at earlier stages.</a:t>
            </a:r>
          </a:p>
          <a:p>
            <a:r>
              <a:rPr lang="en-US"/>
              <a:t>Additional limitations include sample size, biological variability between worms, and the short experimental window.</a:t>
            </a:r>
          </a:p>
          <a:p>
            <a:r>
              <a:rPr lang="en-US"/>
              <a:t>If given more time, we would extend glucose exposure, increase replicate number, include later imaging checkpoints, and perform additional behavioral assays. Those changes could help determine whether effects emerge over longer disease progression.</a:t>
            </a:r>
          </a:p>
          <a:p>
            <a:endParaRPr lang="en-US"/>
          </a:p>
          <a:p>
            <a:endParaRPr lang="en-US"/>
          </a:p>
          <a:p>
            <a:r>
              <a:rPr lang="en-US"/>
              <a:t>One major limitation was that Day 9 imaging, where stronger paralysis was expected, was unavailable. That later timepoint may have revealed effects not visible earlier.</a:t>
            </a:r>
          </a:p>
        </p:txBody>
      </p:sp>
      <p:sp>
        <p:nvSpPr>
          <p:cNvPr id="4" name="Slide Number Placeholder 3">
            <a:extLst>
              <a:ext uri="{FF2B5EF4-FFF2-40B4-BE49-F238E27FC236}">
                <a16:creationId xmlns:a16="http://schemas.microsoft.com/office/drawing/2014/main" id="{973762AB-A9CC-C19B-ACAA-1423EAACCB4C}"/>
              </a:ext>
            </a:extLst>
          </p:cNvPr>
          <p:cNvSpPr>
            <a:spLocks noGrp="1"/>
          </p:cNvSpPr>
          <p:nvPr>
            <p:ph type="sldNum" sz="quarter" idx="5"/>
          </p:nvPr>
        </p:nvSpPr>
        <p:spPr/>
        <p:txBody>
          <a:bodyPr/>
          <a:lstStyle/>
          <a:p>
            <a:fld id="{2EE45A31-60FF-3346-9E56-1B4DD6DD286A}" type="slidenum">
              <a:rPr lang="en-US" smtClean="0"/>
              <a:t>24</a:t>
            </a:fld>
            <a:endParaRPr lang="en-US"/>
          </a:p>
        </p:txBody>
      </p:sp>
    </p:spTree>
    <p:extLst>
      <p:ext uri="{BB962C8B-B14F-4D97-AF65-F5344CB8AC3E}">
        <p14:creationId xmlns:p14="http://schemas.microsoft.com/office/powerpoint/2010/main" val="24622801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C9AD3-10A8-AF9E-7958-E5AC4F46FF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95436B-4A9B-84A4-7A5D-FA53F3788A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4FD454-5431-A419-188E-DC5EFA8DAF57}"/>
              </a:ext>
            </a:extLst>
          </p:cNvPr>
          <p:cNvSpPr>
            <a:spLocks noGrp="1"/>
          </p:cNvSpPr>
          <p:nvPr>
            <p:ph type="body" idx="1"/>
          </p:nvPr>
        </p:nvSpPr>
        <p:spPr/>
        <p:txBody>
          <a:bodyPr/>
          <a:lstStyle/>
          <a:p>
            <a:r>
              <a:rPr lang="en-US"/>
              <a:t>Victoria</a:t>
            </a:r>
          </a:p>
          <a:p>
            <a:endParaRPr lang="en-US"/>
          </a:p>
          <a:p>
            <a:r>
              <a:rPr lang="en-US"/>
              <a:t>Our best next step would be extending imaging and movement analysis into later adulthood, where pathology may become more pronounced.</a:t>
            </a:r>
          </a:p>
          <a:p>
            <a:endParaRPr lang="en-US"/>
          </a:p>
          <a:p>
            <a:r>
              <a:rPr lang="en-US"/>
              <a:t>This helps narrow future directions</a:t>
            </a:r>
          </a:p>
          <a:p>
            <a:endParaRPr lang="en-US"/>
          </a:p>
          <a:p>
            <a:r>
              <a:rPr lang="en-US"/>
              <a:t>[INSERT DIC IMAGE OF WORM WITH LIPID BUBBLES]</a:t>
            </a:r>
          </a:p>
        </p:txBody>
      </p:sp>
      <p:sp>
        <p:nvSpPr>
          <p:cNvPr id="4" name="Slide Number Placeholder 3">
            <a:extLst>
              <a:ext uri="{FF2B5EF4-FFF2-40B4-BE49-F238E27FC236}">
                <a16:creationId xmlns:a16="http://schemas.microsoft.com/office/drawing/2014/main" id="{0B621A5B-6420-B993-A77C-9AA982572EAA}"/>
              </a:ext>
            </a:extLst>
          </p:cNvPr>
          <p:cNvSpPr>
            <a:spLocks noGrp="1"/>
          </p:cNvSpPr>
          <p:nvPr>
            <p:ph type="sldNum" sz="quarter" idx="5"/>
          </p:nvPr>
        </p:nvSpPr>
        <p:spPr/>
        <p:txBody>
          <a:bodyPr/>
          <a:lstStyle/>
          <a:p>
            <a:fld id="{2EE45A31-60FF-3346-9E56-1B4DD6DD286A}" type="slidenum">
              <a:rPr lang="en-US" smtClean="0"/>
              <a:t>25</a:t>
            </a:fld>
            <a:endParaRPr lang="en-US"/>
          </a:p>
        </p:txBody>
      </p:sp>
    </p:spTree>
    <p:extLst>
      <p:ext uri="{BB962C8B-B14F-4D97-AF65-F5344CB8AC3E}">
        <p14:creationId xmlns:p14="http://schemas.microsoft.com/office/powerpoint/2010/main" val="118678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Victoria</a:t>
            </a:r>
          </a:p>
        </p:txBody>
      </p:sp>
      <p:sp>
        <p:nvSpPr>
          <p:cNvPr id="4" name="Slide Number Placeholder 3"/>
          <p:cNvSpPr>
            <a:spLocks noGrp="1"/>
          </p:cNvSpPr>
          <p:nvPr>
            <p:ph type="sldNum" sz="quarter" idx="5"/>
          </p:nvPr>
        </p:nvSpPr>
        <p:spPr/>
        <p:txBody>
          <a:bodyPr/>
          <a:lstStyle/>
          <a:p>
            <a:fld id="{2EE45A31-60FF-3346-9E56-1B4DD6DD286A}" type="slidenum">
              <a:rPr lang="en-US" smtClean="0"/>
              <a:t>26</a:t>
            </a:fld>
            <a:endParaRPr lang="en-US"/>
          </a:p>
        </p:txBody>
      </p:sp>
    </p:spTree>
    <p:extLst>
      <p:ext uri="{BB962C8B-B14F-4D97-AF65-F5344CB8AC3E}">
        <p14:creationId xmlns:p14="http://schemas.microsoft.com/office/powerpoint/2010/main" val="21807856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E66DD-7727-3F59-7004-46936968D1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C32611-8AE1-D04B-30CA-7C1F86263D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F35B6F-F814-D9FD-94DD-BFA2BEA1942B}"/>
              </a:ext>
            </a:extLst>
          </p:cNvPr>
          <p:cNvSpPr>
            <a:spLocks noGrp="1"/>
          </p:cNvSpPr>
          <p:nvPr>
            <p:ph type="body" idx="1"/>
          </p:nvPr>
        </p:nvSpPr>
        <p:spPr/>
        <p:txBody>
          <a:bodyPr/>
          <a:lstStyle/>
          <a:p>
            <a:r>
              <a:rPr lang="en-US"/>
              <a:t>Victoria</a:t>
            </a:r>
          </a:p>
        </p:txBody>
      </p:sp>
      <p:sp>
        <p:nvSpPr>
          <p:cNvPr id="4" name="Slide Number Placeholder 3">
            <a:extLst>
              <a:ext uri="{FF2B5EF4-FFF2-40B4-BE49-F238E27FC236}">
                <a16:creationId xmlns:a16="http://schemas.microsoft.com/office/drawing/2014/main" id="{C4AC57D3-D1B7-F6DB-CCCC-E5ACFF41ED9F}"/>
              </a:ext>
            </a:extLst>
          </p:cNvPr>
          <p:cNvSpPr>
            <a:spLocks noGrp="1"/>
          </p:cNvSpPr>
          <p:nvPr>
            <p:ph type="sldNum" sz="quarter" idx="5"/>
          </p:nvPr>
        </p:nvSpPr>
        <p:spPr/>
        <p:txBody>
          <a:bodyPr/>
          <a:lstStyle/>
          <a:p>
            <a:fld id="{2EE45A31-60FF-3346-9E56-1B4DD6DD286A}" type="slidenum">
              <a:rPr lang="en-US" smtClean="0"/>
              <a:t>27</a:t>
            </a:fld>
            <a:endParaRPr lang="en-US"/>
          </a:p>
        </p:txBody>
      </p:sp>
    </p:spTree>
    <p:extLst>
      <p:ext uri="{BB962C8B-B14F-4D97-AF65-F5344CB8AC3E}">
        <p14:creationId xmlns:p14="http://schemas.microsoft.com/office/powerpoint/2010/main" val="28852285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983F3-595F-8D6C-D72B-7A175E2C23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EA72D0-7E75-E604-BA2E-98F1C6754A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C09DC9-1326-53C4-E5CB-578A23766275}"/>
              </a:ext>
            </a:extLst>
          </p:cNvPr>
          <p:cNvSpPr>
            <a:spLocks noGrp="1"/>
          </p:cNvSpPr>
          <p:nvPr>
            <p:ph type="body" idx="1"/>
          </p:nvPr>
        </p:nvSpPr>
        <p:spPr/>
        <p:txBody>
          <a:bodyPr/>
          <a:lstStyle/>
          <a:p>
            <a:r>
              <a:rPr lang="en-US"/>
              <a:t>Victoria</a:t>
            </a:r>
          </a:p>
        </p:txBody>
      </p:sp>
      <p:sp>
        <p:nvSpPr>
          <p:cNvPr id="4" name="Slide Number Placeholder 3">
            <a:extLst>
              <a:ext uri="{FF2B5EF4-FFF2-40B4-BE49-F238E27FC236}">
                <a16:creationId xmlns:a16="http://schemas.microsoft.com/office/drawing/2014/main" id="{53297894-6B0F-A7EE-C55C-3DC6DF329E46}"/>
              </a:ext>
            </a:extLst>
          </p:cNvPr>
          <p:cNvSpPr>
            <a:spLocks noGrp="1"/>
          </p:cNvSpPr>
          <p:nvPr>
            <p:ph type="sldNum" sz="quarter" idx="5"/>
          </p:nvPr>
        </p:nvSpPr>
        <p:spPr/>
        <p:txBody>
          <a:bodyPr/>
          <a:lstStyle/>
          <a:p>
            <a:fld id="{2EE45A31-60FF-3346-9E56-1B4DD6DD286A}" type="slidenum">
              <a:rPr lang="en-US" smtClean="0"/>
              <a:t>28</a:t>
            </a:fld>
            <a:endParaRPr lang="en-US"/>
          </a:p>
        </p:txBody>
      </p:sp>
    </p:spTree>
    <p:extLst>
      <p:ext uri="{BB962C8B-B14F-4D97-AF65-F5344CB8AC3E}">
        <p14:creationId xmlns:p14="http://schemas.microsoft.com/office/powerpoint/2010/main" val="10360631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273CD-77A2-ACDD-9803-FD38AD9E13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87719E-44D0-04E7-1BEB-2868DDA120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EAD399-098E-B745-4BA7-1CF8070AA0B7}"/>
              </a:ext>
            </a:extLst>
          </p:cNvPr>
          <p:cNvSpPr>
            <a:spLocks noGrp="1"/>
          </p:cNvSpPr>
          <p:nvPr>
            <p:ph type="body" idx="1"/>
          </p:nvPr>
        </p:nvSpPr>
        <p:spPr/>
        <p:txBody>
          <a:bodyPr/>
          <a:lstStyle/>
          <a:p>
            <a:r>
              <a:rPr lang="en-US"/>
              <a:t>Victoria</a:t>
            </a:r>
          </a:p>
        </p:txBody>
      </p:sp>
      <p:sp>
        <p:nvSpPr>
          <p:cNvPr id="4" name="Slide Number Placeholder 3">
            <a:extLst>
              <a:ext uri="{FF2B5EF4-FFF2-40B4-BE49-F238E27FC236}">
                <a16:creationId xmlns:a16="http://schemas.microsoft.com/office/drawing/2014/main" id="{5894D7D4-80E9-111D-03D1-63189B24B507}"/>
              </a:ext>
            </a:extLst>
          </p:cNvPr>
          <p:cNvSpPr>
            <a:spLocks noGrp="1"/>
          </p:cNvSpPr>
          <p:nvPr>
            <p:ph type="sldNum" sz="quarter" idx="5"/>
          </p:nvPr>
        </p:nvSpPr>
        <p:spPr/>
        <p:txBody>
          <a:bodyPr/>
          <a:lstStyle/>
          <a:p>
            <a:fld id="{2EE45A31-60FF-3346-9E56-1B4DD6DD286A}" type="slidenum">
              <a:rPr lang="en-US" smtClean="0"/>
              <a:t>29</a:t>
            </a:fld>
            <a:endParaRPr lang="en-US"/>
          </a:p>
        </p:txBody>
      </p:sp>
    </p:spTree>
    <p:extLst>
      <p:ext uri="{BB962C8B-B14F-4D97-AF65-F5344CB8AC3E}">
        <p14:creationId xmlns:p14="http://schemas.microsoft.com/office/powerpoint/2010/main" val="4140249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A725B-71F9-5474-3082-573EED131D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2829E5-F13B-79A6-AA08-DC207CBEFE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C398D5-05AE-3405-CE3A-089B46824377}"/>
              </a:ext>
            </a:extLst>
          </p:cNvPr>
          <p:cNvSpPr>
            <a:spLocks noGrp="1"/>
          </p:cNvSpPr>
          <p:nvPr>
            <p:ph type="body" idx="1"/>
          </p:nvPr>
        </p:nvSpPr>
        <p:spPr/>
        <p:txBody>
          <a:bodyPr/>
          <a:lstStyle/>
          <a:p>
            <a:r>
              <a:rPr lang="en-US"/>
              <a:t>Victoria</a:t>
            </a:r>
          </a:p>
        </p:txBody>
      </p:sp>
      <p:sp>
        <p:nvSpPr>
          <p:cNvPr id="4" name="Slide Number Placeholder 3">
            <a:extLst>
              <a:ext uri="{FF2B5EF4-FFF2-40B4-BE49-F238E27FC236}">
                <a16:creationId xmlns:a16="http://schemas.microsoft.com/office/drawing/2014/main" id="{D083C27A-B0C5-657F-5FE9-7FA2542473E8}"/>
              </a:ext>
            </a:extLst>
          </p:cNvPr>
          <p:cNvSpPr>
            <a:spLocks noGrp="1"/>
          </p:cNvSpPr>
          <p:nvPr>
            <p:ph type="sldNum" sz="quarter" idx="5"/>
          </p:nvPr>
        </p:nvSpPr>
        <p:spPr/>
        <p:txBody>
          <a:bodyPr/>
          <a:lstStyle/>
          <a:p>
            <a:fld id="{2EE45A31-60FF-3346-9E56-1B4DD6DD286A}" type="slidenum">
              <a:rPr lang="en-US" smtClean="0"/>
              <a:t>30</a:t>
            </a:fld>
            <a:endParaRPr lang="en-US"/>
          </a:p>
        </p:txBody>
      </p:sp>
    </p:spTree>
    <p:extLst>
      <p:ext uri="{BB962C8B-B14F-4D97-AF65-F5344CB8AC3E}">
        <p14:creationId xmlns:p14="http://schemas.microsoft.com/office/powerpoint/2010/main" val="379466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smtClean="0"/>
              <a:pPr/>
              <a:t>4/28/26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353050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A54C80-263E-416B-A8E0-580EDEADCBDC}" type="datetimeFigureOut">
              <a:rPr lang="en-US" smtClean="0"/>
              <a:t>4/28/26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9954A3-9DFD-4C44-94BA-B95130A3BA1C}" type="slidenum">
              <a:rPr lang="en-US" smtClean="0"/>
              <a:t>‹#›</a:t>
            </a:fld>
            <a:endParaRPr lang="en-US"/>
          </a:p>
        </p:txBody>
      </p:sp>
    </p:spTree>
    <p:extLst>
      <p:ext uri="{BB962C8B-B14F-4D97-AF65-F5344CB8AC3E}">
        <p14:creationId xmlns:p14="http://schemas.microsoft.com/office/powerpoint/2010/main" val="3189152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728128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A54C80-263E-416B-A8E0-580EDEADCBDC}" type="datetimeFigureOut">
              <a:rPr lang="en-US" dirty="0"/>
              <a:t>4/28/26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a:p>
        </p:txBody>
      </p:sp>
    </p:spTree>
    <p:extLst>
      <p:ext uri="{BB962C8B-B14F-4D97-AF65-F5344CB8AC3E}">
        <p14:creationId xmlns:p14="http://schemas.microsoft.com/office/powerpoint/2010/main" val="3218547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4/28/26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241640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4/28/26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658661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4/28/26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169855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4/28/26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a:p>
        </p:txBody>
      </p:sp>
    </p:spTree>
    <p:extLst>
      <p:ext uri="{BB962C8B-B14F-4D97-AF65-F5344CB8AC3E}">
        <p14:creationId xmlns:p14="http://schemas.microsoft.com/office/powerpoint/2010/main" val="1638894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245525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915317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980111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500707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37614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69298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C6B4A9-1611-4792-9094-5F34BCA07E0B}" type="datetimeFigureOut">
              <a:rPr lang="en-US" dirty="0"/>
              <a:t>4/28/26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a:p>
        </p:txBody>
      </p:sp>
    </p:spTree>
    <p:extLst>
      <p:ext uri="{BB962C8B-B14F-4D97-AF65-F5344CB8AC3E}">
        <p14:creationId xmlns:p14="http://schemas.microsoft.com/office/powerpoint/2010/main" val="3579720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4/28/26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683214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4/28/26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235154760"/>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www.dreamstime.com/stock-photography-food-shape-brain-image29936792" TargetMode="Externa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6.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9.jpeg"/><Relationship Id="rId3" Type="http://schemas.microsoft.com/office/2007/relationships/media" Target="../media/media3.mp4"/><Relationship Id="rId7" Type="http://schemas.openxmlformats.org/officeDocument/2006/relationships/image" Target="../media/image8.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video" Target="../media/media3.mp4"/><Relationship Id="rId9"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4.mov"/><Relationship Id="rId1" Type="http://schemas.openxmlformats.org/officeDocument/2006/relationships/video" Target="NULL" TargetMode="External"/><Relationship Id="rId5" Type="http://schemas.openxmlformats.org/officeDocument/2006/relationships/image" Target="../media/image11.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4.mov"/><Relationship Id="rId1" Type="http://schemas.openxmlformats.org/officeDocument/2006/relationships/video" Target="NULL" TargetMode="External"/><Relationship Id="rId5" Type="http://schemas.openxmlformats.org/officeDocument/2006/relationships/image" Target="../media/image11.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5.png"/><Relationship Id="rId2" Type="http://schemas.openxmlformats.org/officeDocument/2006/relationships/video" Target="../media/media5.mov"/><Relationship Id="rId1" Type="http://schemas.microsoft.com/office/2007/relationships/media" Target="../media/media5.mov"/><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doi.org/10.1073/pnas.2112783118" TargetMode="External"/><Relationship Id="rId3" Type="http://schemas.openxmlformats.org/officeDocument/2006/relationships/hyperlink" Target="https://doi.org/10.3233/JAD-230013" TargetMode="External"/><Relationship Id="rId7" Type="http://schemas.openxmlformats.org/officeDocument/2006/relationships/hyperlink" Target="https://pmc.ncbi.nlm.nih.gov/articles/PMC9661919/"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pmc.ncbi.nlm.nih.gov/articles/PMC10349496/" TargetMode="External"/><Relationship Id="rId5" Type="http://schemas.openxmlformats.org/officeDocument/2006/relationships/hyperlink" Target="https://pmc.ncbi.nlm.nih.gov/articles/PMC7764106/" TargetMode="External"/><Relationship Id="rId10" Type="http://schemas.openxmlformats.org/officeDocument/2006/relationships/hyperlink" Target="https://pmc.ncbi.nlm.nih.gov/articles/PMC3174086/" TargetMode="External"/><Relationship Id="rId4" Type="http://schemas.openxmlformats.org/officeDocument/2006/relationships/hyperlink" Target="https://doi.org/10.14814/phy2.13729" TargetMode="External"/><Relationship Id="rId9" Type="http://schemas.openxmlformats.org/officeDocument/2006/relationships/hyperlink" Target="https://doi.org/10.1016/j.nbt.2012.01.006"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www.jstor.org/stable/10.2307/48507370" TargetMode="External"/><Relationship Id="rId7" Type="http://schemas.openxmlformats.org/officeDocument/2006/relationships/hyperlink" Target="https://www.dreamstime.com/stock-photography-food-shape-brain-image29936792"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doi.org/10.3945/ajcn.117.162263" TargetMode="External"/><Relationship Id="rId5" Type="http://schemas.openxmlformats.org/officeDocument/2006/relationships/hyperlink" Target="https://pmc.ncbi.nlm.nih.gov/articles/PMC8424646/" TargetMode="External"/><Relationship Id="rId4" Type="http://schemas.openxmlformats.org/officeDocument/2006/relationships/hyperlink" Target="https://doi.org/10.3389/fnut.2023.1195466"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doi.org/10.1007/s12154-013-0094-5"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s://www.jstor.org/stable/48764413" TargetMode="External"/><Relationship Id="rId5" Type="http://schemas.openxmlformats.org/officeDocument/2006/relationships/hyperlink" Target="https://pubmed.ncbi.nlm.nih.gov/34349617/" TargetMode="External"/><Relationship Id="rId4" Type="http://schemas.openxmlformats.org/officeDocument/2006/relationships/hyperlink" Target="https://doi.org/10.1016/j.neubiorev.2024.105604"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812FF-4446-531F-F6B2-392A82B1CB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8F282B-613C-A0DD-3A08-DDD473E465B7}"/>
              </a:ext>
            </a:extLst>
          </p:cNvPr>
          <p:cNvSpPr>
            <a:spLocks noGrp="1"/>
          </p:cNvSpPr>
          <p:nvPr>
            <p:ph type="ctrTitle"/>
          </p:nvPr>
        </p:nvSpPr>
        <p:spPr>
          <a:xfrm>
            <a:off x="678426" y="1081793"/>
            <a:ext cx="8595577" cy="2347207"/>
          </a:xfrm>
        </p:spPr>
        <p:txBody>
          <a:bodyPr/>
          <a:lstStyle/>
          <a:p>
            <a:r>
              <a:rPr lang="en-US" sz="3200" b="1"/>
              <a:t>Influence of High-Sugar Diets on </a:t>
            </a:r>
            <a:r>
              <a:rPr lang="el-GR" sz="3200" b="1"/>
              <a:t>β-</a:t>
            </a:r>
            <a:r>
              <a:rPr lang="en-US" sz="3200" b="1"/>
              <a:t>Amyloid Aggregation and Alzheimer’s Onset and Progression in </a:t>
            </a:r>
            <a:r>
              <a:rPr lang="en-US" sz="3200" b="1" i="1"/>
              <a:t>Caenorhabditis elegans</a:t>
            </a:r>
            <a:endParaRPr lang="en-US" sz="3200"/>
          </a:p>
        </p:txBody>
      </p:sp>
      <p:sp>
        <p:nvSpPr>
          <p:cNvPr id="3" name="Subtitle 2">
            <a:extLst>
              <a:ext uri="{FF2B5EF4-FFF2-40B4-BE49-F238E27FC236}">
                <a16:creationId xmlns:a16="http://schemas.microsoft.com/office/drawing/2014/main" id="{513A26FD-5EBE-B6ED-D71A-8443D807DE99}"/>
              </a:ext>
            </a:extLst>
          </p:cNvPr>
          <p:cNvSpPr>
            <a:spLocks noGrp="1"/>
          </p:cNvSpPr>
          <p:nvPr>
            <p:ph type="subTitle" idx="1"/>
          </p:nvPr>
        </p:nvSpPr>
        <p:spPr>
          <a:xfrm>
            <a:off x="1507067" y="3734590"/>
            <a:ext cx="7766936" cy="1840299"/>
          </a:xfrm>
        </p:spPr>
        <p:txBody>
          <a:bodyPr>
            <a:normAutofit/>
          </a:bodyPr>
          <a:lstStyle/>
          <a:p>
            <a:r>
              <a:rPr lang="en-US" b="1"/>
              <a:t>BI Capstone Presentation</a:t>
            </a:r>
            <a:endParaRPr lang="en-US"/>
          </a:p>
          <a:p>
            <a:r>
              <a:rPr lang="en-US" sz="3200"/>
              <a:t>Lauren Cohn and Victoria </a:t>
            </a:r>
            <a:r>
              <a:rPr lang="en-US" sz="3200" err="1"/>
              <a:t>Maselle</a:t>
            </a:r>
            <a:endParaRPr lang="en-US" sz="3200"/>
          </a:p>
          <a:p>
            <a:r>
              <a:rPr lang="en-US"/>
              <a:t>Walton High School</a:t>
            </a:r>
          </a:p>
        </p:txBody>
      </p:sp>
    </p:spTree>
    <p:extLst>
      <p:ext uri="{BB962C8B-B14F-4D97-AF65-F5344CB8AC3E}">
        <p14:creationId xmlns:p14="http://schemas.microsoft.com/office/powerpoint/2010/main" val="52409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D9BAC8A-A38A-327F-3E9A-B42ED6E58645}"/>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8" name="Straight Connector 7">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Isosceles Triangle 11">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Isosceles Triangle 15">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Isosceles Triangle 16">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19" name="Rectangle 18">
            <a:extLst>
              <a:ext uri="{FF2B5EF4-FFF2-40B4-BE49-F238E27FC236}">
                <a16:creationId xmlns:a16="http://schemas.microsoft.com/office/drawing/2014/main" id="{2783C067-F8BF-4755-B516-8A0CD74CF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66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2ED796EC-E7FF-46DB-B912-FB08BF12A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549A2DAB-B431-487D-95AD-BB0FECB49E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alpha val="88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a:extLst>
              <a:ext uri="{FF2B5EF4-FFF2-40B4-BE49-F238E27FC236}">
                <a16:creationId xmlns:a16="http://schemas.microsoft.com/office/drawing/2014/main" id="{0819F787-32B4-46A8-BC57-C6571BCEE2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27" name="Straight Connector 26">
            <a:extLst>
              <a:ext uri="{FF2B5EF4-FFF2-40B4-BE49-F238E27FC236}">
                <a16:creationId xmlns:a16="http://schemas.microsoft.com/office/drawing/2014/main" id="{C5ECDEE1-7093-418F-9CF5-24EEB115C1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045062AF-EB11-4651-BC4A-4DA21768DE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6467A4B7-7089-C2C0-59A8-1391C537CDA1}"/>
              </a:ext>
            </a:extLst>
          </p:cNvPr>
          <p:cNvSpPr txBox="1"/>
          <p:nvPr/>
        </p:nvSpPr>
        <p:spPr>
          <a:xfrm>
            <a:off x="1321569" y="1547244"/>
            <a:ext cx="8089884" cy="1077218"/>
          </a:xfrm>
          <a:prstGeom prst="rect">
            <a:avLst/>
          </a:prstGeom>
          <a:noFill/>
        </p:spPr>
        <p:txBody>
          <a:bodyPr wrap="square">
            <a:spAutoFit/>
          </a:bodyPr>
          <a:lstStyle/>
          <a:p>
            <a:pPr marL="285750" indent="-285750">
              <a:buFont typeface="Arial" panose="020B0604020202020204" pitchFamily="34" charset="0"/>
              <a:buChar char="•"/>
            </a:pPr>
            <a:r>
              <a:rPr lang="en-US" sz="3200">
                <a:solidFill>
                  <a:schemeClr val="accent2">
                    <a:lumMod val="75000"/>
                  </a:schemeClr>
                </a:solidFill>
              </a:rPr>
              <a:t>Progressive neurodegenerative disorder affecting memory, thinking, and behavior</a:t>
            </a:r>
          </a:p>
        </p:txBody>
      </p:sp>
      <p:pic>
        <p:nvPicPr>
          <p:cNvPr id="20" name="Picture 19" descr="Nerve cells affected by Alzheimer's disease.">
            <a:extLst>
              <a:ext uri="{FF2B5EF4-FFF2-40B4-BE49-F238E27FC236}">
                <a16:creationId xmlns:a16="http://schemas.microsoft.com/office/drawing/2014/main" id="{3E5B62A9-14CA-3D1E-0E91-D587776DA059}"/>
              </a:ext>
            </a:extLst>
          </p:cNvPr>
          <p:cNvPicPr>
            <a:picLocks noChangeAspect="1"/>
          </p:cNvPicPr>
          <p:nvPr/>
        </p:nvPicPr>
        <p:blipFill>
          <a:blip r:embed="rId3"/>
          <a:stretch>
            <a:fillRect/>
          </a:stretch>
        </p:blipFill>
        <p:spPr>
          <a:xfrm>
            <a:off x="5973736" y="2919587"/>
            <a:ext cx="5421443" cy="3049562"/>
          </a:xfrm>
          <a:prstGeom prst="rect">
            <a:avLst/>
          </a:prstGeom>
        </p:spPr>
      </p:pic>
      <p:sp>
        <p:nvSpPr>
          <p:cNvPr id="22" name="TextBox 21">
            <a:extLst>
              <a:ext uri="{FF2B5EF4-FFF2-40B4-BE49-F238E27FC236}">
                <a16:creationId xmlns:a16="http://schemas.microsoft.com/office/drawing/2014/main" id="{8B6B091F-FDBE-6BEA-0A75-82989825DC34}"/>
              </a:ext>
            </a:extLst>
          </p:cNvPr>
          <p:cNvSpPr txBox="1"/>
          <p:nvPr/>
        </p:nvSpPr>
        <p:spPr>
          <a:xfrm>
            <a:off x="9248900" y="6030577"/>
            <a:ext cx="2213127" cy="369332"/>
          </a:xfrm>
          <a:prstGeom prst="rect">
            <a:avLst/>
          </a:prstGeom>
          <a:noFill/>
        </p:spPr>
        <p:txBody>
          <a:bodyPr wrap="square">
            <a:spAutoFit/>
          </a:bodyPr>
          <a:lstStyle/>
          <a:p>
            <a:r>
              <a:rPr lang="en-US">
                <a:solidFill>
                  <a:schemeClr val="accent2">
                    <a:lumMod val="75000"/>
                  </a:schemeClr>
                </a:solidFill>
              </a:rPr>
              <a:t>(Yeung et al., 2021)</a:t>
            </a:r>
          </a:p>
        </p:txBody>
      </p:sp>
      <p:sp>
        <p:nvSpPr>
          <p:cNvPr id="24" name="TextBox 23">
            <a:extLst>
              <a:ext uri="{FF2B5EF4-FFF2-40B4-BE49-F238E27FC236}">
                <a16:creationId xmlns:a16="http://schemas.microsoft.com/office/drawing/2014/main" id="{134908DB-B9ED-E2B4-8C44-ADF69BBAABEE}"/>
              </a:ext>
            </a:extLst>
          </p:cNvPr>
          <p:cNvSpPr txBox="1"/>
          <p:nvPr/>
        </p:nvSpPr>
        <p:spPr>
          <a:xfrm>
            <a:off x="1299519" y="2919587"/>
            <a:ext cx="4353969" cy="2062103"/>
          </a:xfrm>
          <a:prstGeom prst="rect">
            <a:avLst/>
          </a:prstGeom>
          <a:noFill/>
        </p:spPr>
        <p:txBody>
          <a:bodyPr wrap="square">
            <a:spAutoFit/>
          </a:bodyPr>
          <a:lstStyle/>
          <a:p>
            <a:pPr marL="285750" indent="-285750">
              <a:buFont typeface="Arial" panose="020B0604020202020204" pitchFamily="34" charset="0"/>
              <a:buChar char="•"/>
            </a:pPr>
            <a:r>
              <a:rPr lang="en-US" sz="3200">
                <a:solidFill>
                  <a:schemeClr val="accent2">
                    <a:lumMod val="75000"/>
                  </a:schemeClr>
                </a:solidFill>
              </a:rPr>
              <a:t>Associated with </a:t>
            </a:r>
            <a:r>
              <a:rPr lang="el-GR" sz="3200">
                <a:solidFill>
                  <a:schemeClr val="accent2">
                    <a:lumMod val="75000"/>
                  </a:schemeClr>
                </a:solidFill>
              </a:rPr>
              <a:t>β</a:t>
            </a:r>
            <a:r>
              <a:rPr lang="en-US" sz="3200">
                <a:solidFill>
                  <a:schemeClr val="accent2">
                    <a:lumMod val="75000"/>
                  </a:schemeClr>
                </a:solidFill>
              </a:rPr>
              <a:t>-Amyloid (A</a:t>
            </a:r>
            <a:r>
              <a:rPr lang="el-GR" sz="3200">
                <a:solidFill>
                  <a:schemeClr val="accent2">
                    <a:lumMod val="75000"/>
                  </a:schemeClr>
                </a:solidFill>
              </a:rPr>
              <a:t>β</a:t>
            </a:r>
            <a:r>
              <a:rPr lang="en-US" sz="3200">
                <a:solidFill>
                  <a:schemeClr val="accent2">
                    <a:lumMod val="75000"/>
                  </a:schemeClr>
                </a:solidFill>
              </a:rPr>
              <a:t>) plaques and tau protein tangles in the brain</a:t>
            </a:r>
          </a:p>
        </p:txBody>
      </p:sp>
      <p:sp>
        <p:nvSpPr>
          <p:cNvPr id="26" name="Title 1">
            <a:extLst>
              <a:ext uri="{FF2B5EF4-FFF2-40B4-BE49-F238E27FC236}">
                <a16:creationId xmlns:a16="http://schemas.microsoft.com/office/drawing/2014/main" id="{E00BC385-26A0-B557-1EC3-679D063E3037}"/>
              </a:ext>
            </a:extLst>
          </p:cNvPr>
          <p:cNvSpPr txBox="1">
            <a:spLocks/>
          </p:cNvSpPr>
          <p:nvPr/>
        </p:nvSpPr>
        <p:spPr>
          <a:xfrm>
            <a:off x="1347119" y="811938"/>
            <a:ext cx="3627693" cy="67676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a:t>What is Alzheimer’s?</a:t>
            </a:r>
          </a:p>
        </p:txBody>
      </p:sp>
      <p:sp>
        <p:nvSpPr>
          <p:cNvPr id="28" name="Title 1">
            <a:extLst>
              <a:ext uri="{FF2B5EF4-FFF2-40B4-BE49-F238E27FC236}">
                <a16:creationId xmlns:a16="http://schemas.microsoft.com/office/drawing/2014/main" id="{162ADC3C-3C62-AA25-594F-3161FE7E3301}"/>
              </a:ext>
            </a:extLst>
          </p:cNvPr>
          <p:cNvSpPr txBox="1">
            <a:spLocks/>
          </p:cNvSpPr>
          <p:nvPr/>
        </p:nvSpPr>
        <p:spPr>
          <a:xfrm>
            <a:off x="896572" y="103375"/>
            <a:ext cx="1691810" cy="283603"/>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a:t>Background</a:t>
            </a:r>
          </a:p>
        </p:txBody>
      </p:sp>
    </p:spTree>
    <p:extLst>
      <p:ext uri="{BB962C8B-B14F-4D97-AF65-F5344CB8AC3E}">
        <p14:creationId xmlns:p14="http://schemas.microsoft.com/office/powerpoint/2010/main" val="2647898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7" name="Content Placeholder 2">
            <a:extLst>
              <a:ext uri="{FF2B5EF4-FFF2-40B4-BE49-F238E27FC236}">
                <a16:creationId xmlns:a16="http://schemas.microsoft.com/office/drawing/2014/main" id="{E9EED93B-6D43-B7D0-6ADC-0EB3E90BD5EB}"/>
              </a:ext>
            </a:extLst>
          </p:cNvPr>
          <p:cNvGraphicFramePr>
            <a:graphicFrameLocks noGrp="1"/>
          </p:cNvGraphicFramePr>
          <p:nvPr>
            <p:ph idx="1"/>
            <p:extLst>
              <p:ext uri="{D42A27DB-BD31-4B8C-83A1-F6EECF244321}">
                <p14:modId xmlns:p14="http://schemas.microsoft.com/office/powerpoint/2010/main" val="5873027"/>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1">
            <a:extLst>
              <a:ext uri="{FF2B5EF4-FFF2-40B4-BE49-F238E27FC236}">
                <a16:creationId xmlns:a16="http://schemas.microsoft.com/office/drawing/2014/main" id="{F33E63F3-D834-0F99-222D-6C67D0CA5F34}"/>
              </a:ext>
            </a:extLst>
          </p:cNvPr>
          <p:cNvSpPr txBox="1">
            <a:spLocks/>
          </p:cNvSpPr>
          <p:nvPr/>
        </p:nvSpPr>
        <p:spPr>
          <a:xfrm>
            <a:off x="842597" y="268714"/>
            <a:ext cx="1691810" cy="283603"/>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a:t>Background</a:t>
            </a:r>
          </a:p>
        </p:txBody>
      </p:sp>
      <p:pic>
        <p:nvPicPr>
          <p:cNvPr id="9" name="Content Placeholder 4">
            <a:extLst>
              <a:ext uri="{FF2B5EF4-FFF2-40B4-BE49-F238E27FC236}">
                <a16:creationId xmlns:a16="http://schemas.microsoft.com/office/drawing/2014/main" id="{1F4089FA-EC8E-CC06-6BD8-07C53493DC9D}"/>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3418" b="99805" l="9961" r="89844">
                        <a14:foregroundMark x1="67480" y1="3418" x2="67480" y2="12793"/>
                        <a14:foregroundMark x1="62793" y1="87891" x2="62793" y2="99805"/>
                      </a14:backgroundRemoval>
                    </a14:imgEffect>
                  </a14:imgLayer>
                </a14:imgProps>
              </a:ext>
            </a:extLst>
          </a:blip>
          <a:srcRect l="47845" r="16196"/>
          <a:stretch>
            <a:fillRect/>
          </a:stretch>
        </p:blipFill>
        <p:spPr>
          <a:xfrm rot="4943700">
            <a:off x="5210608" y="-942996"/>
            <a:ext cx="1770781" cy="4924341"/>
          </a:xfrm>
          <a:prstGeom prst="rect">
            <a:avLst/>
          </a:prstGeom>
        </p:spPr>
      </p:pic>
    </p:spTree>
    <p:extLst>
      <p:ext uri="{BB962C8B-B14F-4D97-AF65-F5344CB8AC3E}">
        <p14:creationId xmlns:p14="http://schemas.microsoft.com/office/powerpoint/2010/main" val="2208845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8D1088-5ABA-79A7-00B2-6FAE19B78991}"/>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AA779B28-5C24-31A4-D66A-A0C1C15D3BF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8" name="Straight Connector 7">
              <a:extLst>
                <a:ext uri="{FF2B5EF4-FFF2-40B4-BE49-F238E27FC236}">
                  <a16:creationId xmlns:a16="http://schemas.microsoft.com/office/drawing/2014/main" id="{862BFC7F-7AB8-9AD2-123F-53FA7A85A45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50F7675E-81A5-B55A-2138-10C78608570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 name="Rectangle 23">
              <a:extLst>
                <a:ext uri="{FF2B5EF4-FFF2-40B4-BE49-F238E27FC236}">
                  <a16:creationId xmlns:a16="http://schemas.microsoft.com/office/drawing/2014/main" id="{9886EEF6-ADF0-D090-838D-C90A758D75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25">
              <a:extLst>
                <a:ext uri="{FF2B5EF4-FFF2-40B4-BE49-F238E27FC236}">
                  <a16:creationId xmlns:a16="http://schemas.microsoft.com/office/drawing/2014/main" id="{BEA56224-0096-CD03-D104-F27DF21FB5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Isosceles Triangle 11">
              <a:extLst>
                <a:ext uri="{FF2B5EF4-FFF2-40B4-BE49-F238E27FC236}">
                  <a16:creationId xmlns:a16="http://schemas.microsoft.com/office/drawing/2014/main" id="{1EF09D6F-94AA-6D88-A855-A3321147B0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7">
              <a:extLst>
                <a:ext uri="{FF2B5EF4-FFF2-40B4-BE49-F238E27FC236}">
                  <a16:creationId xmlns:a16="http://schemas.microsoft.com/office/drawing/2014/main" id="{5DA4B592-811C-9761-D26C-9E130EEA51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28">
              <a:extLst>
                <a:ext uri="{FF2B5EF4-FFF2-40B4-BE49-F238E27FC236}">
                  <a16:creationId xmlns:a16="http://schemas.microsoft.com/office/drawing/2014/main" id="{DA3557B3-D8B7-4E54-335E-764F50D617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9">
              <a:extLst>
                <a:ext uri="{FF2B5EF4-FFF2-40B4-BE49-F238E27FC236}">
                  <a16:creationId xmlns:a16="http://schemas.microsoft.com/office/drawing/2014/main" id="{38E6886B-1418-EFD4-706B-AD12B4EF8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Isosceles Triangle 15">
              <a:extLst>
                <a:ext uri="{FF2B5EF4-FFF2-40B4-BE49-F238E27FC236}">
                  <a16:creationId xmlns:a16="http://schemas.microsoft.com/office/drawing/2014/main" id="{75E178F1-8046-0D27-4140-6EE4D5D75A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Isosceles Triangle 16">
              <a:extLst>
                <a:ext uri="{FF2B5EF4-FFF2-40B4-BE49-F238E27FC236}">
                  <a16:creationId xmlns:a16="http://schemas.microsoft.com/office/drawing/2014/main" id="{8DD58FD6-81F2-4CC1-1090-0ECF285F99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19" name="Rectangle 18">
            <a:extLst>
              <a:ext uri="{FF2B5EF4-FFF2-40B4-BE49-F238E27FC236}">
                <a16:creationId xmlns:a16="http://schemas.microsoft.com/office/drawing/2014/main" id="{5F06A5FC-EF7D-DB3A-6FBF-EE89A1F9D1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D0387A0A-8E38-E7E8-715D-5A1D5928BB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95245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E959CE89-2002-285F-E074-E9F44FF6A83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1267"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6ED98FE2-1B1B-8452-7C4B-0CADFFF331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25887"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5">
            <a:extLst>
              <a:ext uri="{FF2B5EF4-FFF2-40B4-BE49-F238E27FC236}">
                <a16:creationId xmlns:a16="http://schemas.microsoft.com/office/drawing/2014/main" id="{911CF41F-1530-AE82-CA2F-EA12B98F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2271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DC022076-098D-CD42-37CE-FCF25CDF8C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22712"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Rectangle 27">
            <a:extLst>
              <a:ext uri="{FF2B5EF4-FFF2-40B4-BE49-F238E27FC236}">
                <a16:creationId xmlns:a16="http://schemas.microsoft.com/office/drawing/2014/main" id="{9D3628D4-0742-F182-808F-22AAD5059A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25886"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Isosceles Triangle 32">
            <a:extLst>
              <a:ext uri="{FF2B5EF4-FFF2-40B4-BE49-F238E27FC236}">
                <a16:creationId xmlns:a16="http://schemas.microsoft.com/office/drawing/2014/main" id="{FC783E15-6C07-CE4D-E244-F7E533923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25887"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5" name="Freeform: Shape 34">
            <a:extLst>
              <a:ext uri="{FF2B5EF4-FFF2-40B4-BE49-F238E27FC236}">
                <a16:creationId xmlns:a16="http://schemas.microsoft.com/office/drawing/2014/main" id="{1785B88B-7EBC-1471-171F-59A8F7D4DE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Isosceles Triangle 36">
            <a:extLst>
              <a:ext uri="{FF2B5EF4-FFF2-40B4-BE49-F238E27FC236}">
                <a16:creationId xmlns:a16="http://schemas.microsoft.com/office/drawing/2014/main" id="{B0DF531A-D6EE-E9B3-59E2-6D6C7F72C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92146"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451231FA-08B5-FF7A-07BB-098693A3DC35}"/>
              </a:ext>
            </a:extLst>
          </p:cNvPr>
          <p:cNvSpPr txBox="1">
            <a:spLocks/>
          </p:cNvSpPr>
          <p:nvPr/>
        </p:nvSpPr>
        <p:spPr>
          <a:xfrm>
            <a:off x="3555857" y="3994555"/>
            <a:ext cx="5080286" cy="178631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endParaRPr lang="en-US"/>
          </a:p>
        </p:txBody>
      </p:sp>
      <p:sp>
        <p:nvSpPr>
          <p:cNvPr id="18" name="Rectangle 17">
            <a:extLst>
              <a:ext uri="{FF2B5EF4-FFF2-40B4-BE49-F238E27FC236}">
                <a16:creationId xmlns:a16="http://schemas.microsoft.com/office/drawing/2014/main" id="{BC81DFA9-81BD-2604-24B4-4B27E9F10FBC}"/>
              </a:ext>
            </a:extLst>
          </p:cNvPr>
          <p:cNvSpPr>
            <a:spLocks noGrp="1" noRot="1" noMove="1" noResize="1" noEditPoints="1" noAdjustHandles="1" noChangeArrowheads="1" noChangeShapeType="1"/>
          </p:cNvSpPr>
          <p:nvPr/>
        </p:nvSpPr>
        <p:spPr>
          <a:xfrm>
            <a:off x="842597" y="3048000"/>
            <a:ext cx="569191" cy="63341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288C50-1161-B5AF-9227-90F2B91F6754}"/>
              </a:ext>
            </a:extLst>
          </p:cNvPr>
          <p:cNvSpPr>
            <a:spLocks noGrp="1"/>
          </p:cNvSpPr>
          <p:nvPr>
            <p:ph type="title"/>
          </p:nvPr>
        </p:nvSpPr>
        <p:spPr>
          <a:xfrm>
            <a:off x="1055077" y="2041380"/>
            <a:ext cx="6960759" cy="1640461"/>
          </a:xfrm>
        </p:spPr>
        <p:txBody>
          <a:bodyPr vert="horz" lIns="91440" tIns="45720" rIns="91440" bIns="45720" rtlCol="0" anchor="b">
            <a:normAutofit/>
          </a:bodyPr>
          <a:lstStyle/>
          <a:p>
            <a:r>
              <a:rPr lang="en-US" sz="4400">
                <a:solidFill>
                  <a:schemeClr val="bg1"/>
                </a:solidFill>
              </a:rPr>
              <a:t>Increased </a:t>
            </a:r>
            <a:r>
              <a:rPr lang="el-GR" sz="4400">
                <a:solidFill>
                  <a:schemeClr val="bg1"/>
                </a:solidFill>
              </a:rPr>
              <a:t>β-</a:t>
            </a:r>
            <a:r>
              <a:rPr lang="en-US" sz="4400">
                <a:solidFill>
                  <a:schemeClr val="bg1"/>
                </a:solidFill>
              </a:rPr>
              <a:t>Amyloid aggregation</a:t>
            </a:r>
          </a:p>
        </p:txBody>
      </p:sp>
      <p:sp>
        <p:nvSpPr>
          <p:cNvPr id="6" name="Title 1">
            <a:extLst>
              <a:ext uri="{FF2B5EF4-FFF2-40B4-BE49-F238E27FC236}">
                <a16:creationId xmlns:a16="http://schemas.microsoft.com/office/drawing/2014/main" id="{479B433A-A23C-F8B6-CADA-97CC26E2EEC6}"/>
              </a:ext>
            </a:extLst>
          </p:cNvPr>
          <p:cNvSpPr txBox="1">
            <a:spLocks/>
          </p:cNvSpPr>
          <p:nvPr/>
        </p:nvSpPr>
        <p:spPr>
          <a:xfrm>
            <a:off x="1055077" y="4147446"/>
            <a:ext cx="7541920" cy="1640461"/>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a:solidFill>
                  <a:schemeClr val="bg1"/>
                </a:solidFill>
              </a:rPr>
              <a:t>Increased risk of developing Alzheimer's disease (AD)</a:t>
            </a:r>
          </a:p>
        </p:txBody>
      </p:sp>
      <p:sp>
        <p:nvSpPr>
          <p:cNvPr id="5" name="Title 1">
            <a:extLst>
              <a:ext uri="{FF2B5EF4-FFF2-40B4-BE49-F238E27FC236}">
                <a16:creationId xmlns:a16="http://schemas.microsoft.com/office/drawing/2014/main" id="{45B6F644-96FB-2519-EE94-18B53D0C90F0}"/>
              </a:ext>
            </a:extLst>
          </p:cNvPr>
          <p:cNvSpPr txBox="1">
            <a:spLocks/>
          </p:cNvSpPr>
          <p:nvPr/>
        </p:nvSpPr>
        <p:spPr>
          <a:xfrm>
            <a:off x="1055077" y="536417"/>
            <a:ext cx="5232800" cy="922682"/>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a:solidFill>
                  <a:schemeClr val="bg1"/>
                </a:solidFill>
              </a:rPr>
              <a:t>High sugar diets </a:t>
            </a:r>
          </a:p>
        </p:txBody>
      </p:sp>
      <p:sp>
        <p:nvSpPr>
          <p:cNvPr id="24" name="Down Arrow 23">
            <a:extLst>
              <a:ext uri="{FF2B5EF4-FFF2-40B4-BE49-F238E27FC236}">
                <a16:creationId xmlns:a16="http://schemas.microsoft.com/office/drawing/2014/main" id="{33AD67D6-CA28-3C53-0F2E-0818720B6B62}"/>
              </a:ext>
            </a:extLst>
          </p:cNvPr>
          <p:cNvSpPr/>
          <p:nvPr/>
        </p:nvSpPr>
        <p:spPr>
          <a:xfrm>
            <a:off x="3033254" y="1639330"/>
            <a:ext cx="466165" cy="659546"/>
          </a:xfrm>
          <a:prstGeom prst="downArrow">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own Arrow 25">
            <a:extLst>
              <a:ext uri="{FF2B5EF4-FFF2-40B4-BE49-F238E27FC236}">
                <a16:creationId xmlns:a16="http://schemas.microsoft.com/office/drawing/2014/main" id="{1B463025-F94D-C83A-70B3-5F63F8D952B9}"/>
              </a:ext>
            </a:extLst>
          </p:cNvPr>
          <p:cNvSpPr/>
          <p:nvPr/>
        </p:nvSpPr>
        <p:spPr>
          <a:xfrm>
            <a:off x="3033254" y="3780192"/>
            <a:ext cx="466165" cy="659546"/>
          </a:xfrm>
          <a:prstGeom prst="downArrow">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le 1">
            <a:extLst>
              <a:ext uri="{FF2B5EF4-FFF2-40B4-BE49-F238E27FC236}">
                <a16:creationId xmlns:a16="http://schemas.microsoft.com/office/drawing/2014/main" id="{86889BFF-E6D4-4639-9B80-6B7D4FA9D7C2}"/>
              </a:ext>
            </a:extLst>
          </p:cNvPr>
          <p:cNvSpPr txBox="1">
            <a:spLocks/>
          </p:cNvSpPr>
          <p:nvPr/>
        </p:nvSpPr>
        <p:spPr>
          <a:xfrm>
            <a:off x="270340" y="252386"/>
            <a:ext cx="1691810" cy="283603"/>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a:solidFill>
                  <a:schemeClr val="bg1"/>
                </a:solidFill>
              </a:rPr>
              <a:t>Background</a:t>
            </a:r>
          </a:p>
        </p:txBody>
      </p:sp>
      <p:sp>
        <p:nvSpPr>
          <p:cNvPr id="32" name="TextBox 31">
            <a:extLst>
              <a:ext uri="{FF2B5EF4-FFF2-40B4-BE49-F238E27FC236}">
                <a16:creationId xmlns:a16="http://schemas.microsoft.com/office/drawing/2014/main" id="{ED040447-7A0C-EFB7-BBA6-45767ACA55C6}"/>
              </a:ext>
            </a:extLst>
          </p:cNvPr>
          <p:cNvSpPr txBox="1"/>
          <p:nvPr/>
        </p:nvSpPr>
        <p:spPr>
          <a:xfrm>
            <a:off x="1061297" y="5970495"/>
            <a:ext cx="6782474" cy="351088"/>
          </a:xfrm>
          <a:prstGeom prst="rect">
            <a:avLst/>
          </a:prstGeom>
          <a:noFill/>
        </p:spPr>
        <p:txBody>
          <a:bodyPr wrap="square">
            <a:spAutoFit/>
          </a:bodyPr>
          <a:lstStyle/>
          <a:p>
            <a:r>
              <a:rPr lang="en-US" sz="1600">
                <a:solidFill>
                  <a:schemeClr val="accent2">
                    <a:lumMod val="75000"/>
                  </a:schemeClr>
                </a:solidFill>
              </a:rPr>
              <a:t>(Yeung et al., 2021; Agarwal et al., 2023; Taylor, M et al., 2017)</a:t>
            </a:r>
          </a:p>
        </p:txBody>
      </p:sp>
      <p:pic>
        <p:nvPicPr>
          <p:cNvPr id="42" name="Picture 41">
            <a:extLst>
              <a:ext uri="{FF2B5EF4-FFF2-40B4-BE49-F238E27FC236}">
                <a16:creationId xmlns:a16="http://schemas.microsoft.com/office/drawing/2014/main" id="{8882CB5B-B1DE-ADA8-7653-E9D0CBA87F9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343" b="98785" l="9912" r="96476">
                        <a14:foregroundMark x1="2093" y1="945" x2="2093" y2="26316"/>
                        <a14:foregroundMark x1="2093" y1="26316" x2="4636" y2="22630"/>
                        <a14:foregroundMark x1="4413" y1="42155" x2="551" y2="55870"/>
                        <a14:foregroundMark x1="22599" y1="36572" x2="25159" y2="34331"/>
                        <a14:foregroundMark x1="21065" y1="37915" x2="22576" y2="36592"/>
                        <a14:foregroundMark x1="12929" y1="45036" x2="18974" y2="39745"/>
                        <a14:foregroundMark x1="551" y1="55870" x2="6358" y2="50787"/>
                        <a14:foregroundMark x1="19227" y1="53675" x2="3855" y2="91093"/>
                        <a14:foregroundMark x1="26614" y1="35692" x2="22816" y2="44938"/>
                        <a14:foregroundMark x1="28992" y1="61373" x2="75881" y2="5938"/>
                        <a14:foregroundMark x1="3855" y1="91093" x2="19569" y2="72514"/>
                        <a14:foregroundMark x1="75881" y1="5938" x2="47309" y2="87632"/>
                        <a14:foregroundMark x1="48137" y1="87811" x2="81498" y2="29015"/>
                        <a14:foregroundMark x1="81498" y1="29015" x2="62115" y2="93657"/>
                        <a14:foregroundMark x1="62115" y1="93657" x2="95374" y2="34683"/>
                        <a14:foregroundMark x1="96124" y1="97450" x2="96145" y2="99190"/>
                        <a14:foregroundMark x1="95648" y1="57641" x2="95660" y2="58649"/>
                        <a14:foregroundMark x1="95374" y1="34683" x2="95547" y2="49210"/>
                        <a14:foregroundMark x1="96145" y1="99190" x2="96145" y2="99190"/>
                        <a14:foregroundMark x1="56779" y1="1572" x2="58260" y2="0"/>
                        <a14:foregroundMark x1="45044" y1="14035" x2="52945" y2="5644"/>
                        <a14:foregroundMark x1="54425" y1="6744" x2="48128" y2="17814"/>
                        <a14:foregroundMark x1="58260" y1="0" x2="57347" y2="1605"/>
                        <a14:foregroundMark x1="48128" y1="17814" x2="77093" y2="12146"/>
                        <a14:foregroundMark x1="77093" y1="12146" x2="94097" y2="50150"/>
                        <a14:foregroundMark x1="54461" y1="6813" x2="71035" y2="7962"/>
                        <a14:foregroundMark x1="71035" y1="7962" x2="73018" y2="9042"/>
                        <a14:foregroundMark x1="60793" y1="6343" x2="60793" y2="6343"/>
                        <a14:foregroundMark x1="78855" y1="82591" x2="87225" y2="93927"/>
                        <a14:foregroundMark x1="87225" y1="93927" x2="88546" y2="98111"/>
                        <a14:backgroundMark x1="15969" y1="57760" x2="18172" y2="46829"/>
                        <a14:backgroundMark x1="31498" y1="18489" x2="31388" y2="33468"/>
                        <a14:backgroundMark x1="31388" y1="33468" x2="20815" y2="68016"/>
                        <a14:backgroundMark x1="20815" y1="68016" x2="23348" y2="75709"/>
                        <a14:backgroundMark x1="20815" y1="37922" x2="21476" y2="74359"/>
                        <a14:backgroundMark x1="21476" y1="74359" x2="21476" y2="74359"/>
                        <a14:backgroundMark x1="24449" y1="36572" x2="24449" y2="43320"/>
                        <a14:backgroundMark x1="6828" y1="49663" x2="18612" y2="43860"/>
                        <a14:backgroundMark x1="18612" y1="43860" x2="25551" y2="37382"/>
                        <a14:backgroundMark x1="8260" y1="14845" x2="13106" y2="12686"/>
                        <a14:backgroundMark x1="8700" y1="17544" x2="8260" y2="31579"/>
                        <a14:backgroundMark x1="9802" y1="15789" x2="6167" y2="42510"/>
                        <a14:backgroundMark x1="6167" y1="42510" x2="10463" y2="25236"/>
                        <a14:backgroundMark x1="10463" y1="25236" x2="9361" y2="32524"/>
                        <a14:backgroundMark x1="12665" y1="9042" x2="8700" y2="23347"/>
                        <a14:backgroundMark x1="8700" y1="23347" x2="8700" y2="23482"/>
                        <a14:backgroundMark x1="4626" y1="13090" x2="5396" y2="22537"/>
                        <a14:backgroundMark x1="22247" y1="65857" x2="22247" y2="65857"/>
                        <a14:backgroundMark x1="21916" y1="65857" x2="21916" y2="65857"/>
                        <a14:backgroundMark x1="29295" y1="72605" x2="26322" y2="63563"/>
                        <a14:backgroundMark x1="24119" y1="66667" x2="24119" y2="69366"/>
                        <a14:backgroundMark x1="33700" y1="30364" x2="33150" y2="45344"/>
                        <a14:backgroundMark x1="33150" y1="45344" x2="27203" y2="52767"/>
                        <a14:backgroundMark x1="34141" y1="45479" x2="32930" y2="42645"/>
                        <a14:backgroundMark x1="32819" y1="47908" x2="33590" y2="37787"/>
                        <a14:backgroundMark x1="32709" y1="49663" x2="33590" y2="37787"/>
                        <a14:backgroundMark x1="34031" y1="40486" x2="33700" y2="46964"/>
                        <a14:backgroundMark x1="34361" y1="45209" x2="34361" y2="37652"/>
                        <a14:backgroundMark x1="34802" y1="45209" x2="34802" y2="41970"/>
                        <a14:backgroundMark x1="36013" y1="30499" x2="36123" y2="25911"/>
                        <a14:backgroundMark x1="35352" y1="30499" x2="35573" y2="26721"/>
                        <a14:backgroundMark x1="37004" y1="27260" x2="36013" y2="32254"/>
                        <a14:backgroundMark x1="53084" y1="4723" x2="56388" y2="4858"/>
                        <a14:backgroundMark x1="53084" y1="4723" x2="55507" y2="4858"/>
                        <a14:backgroundMark x1="53634" y1="4318" x2="54515" y2="4318"/>
                        <a14:backgroundMark x1="54846" y1="4858" x2="60242" y2="4318"/>
                        <a14:backgroundMark x1="25551" y1="62618" x2="27093" y2="64372"/>
                        <a14:backgroundMark x1="26762" y1="60594" x2="27533" y2="63158"/>
                        <a14:backgroundMark x1="24670" y1="65317" x2="24670" y2="67746"/>
                        <a14:backgroundMark x1="53744" y1="3374" x2="56057" y2="3509"/>
                        <a14:backgroundMark x1="88767" y1="78273" x2="99339" y2="48718"/>
                        <a14:backgroundMark x1="99339" y1="48718" x2="99339" y2="48313"/>
                        <a14:backgroundMark x1="95485" y1="61134" x2="95705" y2="53846"/>
                        <a14:backgroundMark x1="96035" y1="49258" x2="95485" y2="57625"/>
                        <a14:backgroundMark x1="91520" y1="85155" x2="98458" y2="97571"/>
                        <a14:backgroundMark x1="96035" y1="60594" x2="96366" y2="83806"/>
                        <a14:backgroundMark x1="96366" y1="59244" x2="95595" y2="62753"/>
                        <a14:backgroundMark x1="96145" y1="84750" x2="96035" y2="90823"/>
                        <a14:backgroundMark x1="95485" y1="83131" x2="95264" y2="86100"/>
                        <a14:backgroundMark x1="46256" y1="92578" x2="50330" y2="97571"/>
                        <a14:backgroundMark x1="44273" y1="89204" x2="51432" y2="99055"/>
                        <a14:backgroundMark x1="45485" y1="89339" x2="47357" y2="89744"/>
                        <a14:backgroundMark x1="27423" y1="32389" x2="27093" y2="35762"/>
                        <a14:backgroundMark x1="27203" y1="30904" x2="26762" y2="39946"/>
                      </a14:backgroundRemoval>
                    </a14:imgEffect>
                  </a14:imgLayer>
                </a14:imgProps>
              </a:ext>
            </a:extLst>
          </a:blip>
          <a:srcRect l="27088" b="2956"/>
          <a:stretch>
            <a:fillRect/>
          </a:stretch>
        </p:blipFill>
        <p:spPr>
          <a:xfrm>
            <a:off x="8246856" y="2545080"/>
            <a:ext cx="3990643" cy="4332374"/>
          </a:xfrm>
          <a:prstGeom prst="rect">
            <a:avLst/>
          </a:prstGeom>
        </p:spPr>
      </p:pic>
      <p:sp>
        <p:nvSpPr>
          <p:cNvPr id="43" name="TextBox 42">
            <a:extLst>
              <a:ext uri="{FF2B5EF4-FFF2-40B4-BE49-F238E27FC236}">
                <a16:creationId xmlns:a16="http://schemas.microsoft.com/office/drawing/2014/main" id="{1F74F138-5316-5A94-9A94-F92A85FB464F}"/>
              </a:ext>
            </a:extLst>
          </p:cNvPr>
          <p:cNvSpPr txBox="1"/>
          <p:nvPr/>
        </p:nvSpPr>
        <p:spPr>
          <a:xfrm>
            <a:off x="10834927" y="1214104"/>
            <a:ext cx="1281748" cy="1384995"/>
          </a:xfrm>
          <a:prstGeom prst="rect">
            <a:avLst/>
          </a:prstGeom>
          <a:noFill/>
        </p:spPr>
        <p:txBody>
          <a:bodyPr wrap="square" rtlCol="0">
            <a:spAutoFit/>
          </a:bodyPr>
          <a:lstStyle/>
          <a:p>
            <a:r>
              <a:rPr lang="en-US" sz="1200" i="1">
                <a:solidFill>
                  <a:schemeClr val="bg1">
                    <a:lumMod val="50000"/>
                  </a:schemeClr>
                </a:solidFill>
              </a:rPr>
              <a:t>Note.</a:t>
            </a:r>
            <a:r>
              <a:rPr lang="en-US" sz="1200">
                <a:solidFill>
                  <a:schemeClr val="bg1">
                    <a:lumMod val="50000"/>
                  </a:schemeClr>
                </a:solidFill>
              </a:rPr>
              <a:t> Adapted from </a:t>
            </a:r>
            <a:r>
              <a:rPr lang="en-US" sz="1200" i="1">
                <a:solidFill>
                  <a:schemeClr val="bg1">
                    <a:lumMod val="50000"/>
                  </a:schemeClr>
                </a:solidFill>
              </a:rPr>
              <a:t>Food for thought. Food in shape of a brain</a:t>
            </a:r>
            <a:r>
              <a:rPr lang="en-US" sz="1200">
                <a:solidFill>
                  <a:schemeClr val="bg1">
                    <a:lumMod val="50000"/>
                  </a:schemeClr>
                </a:solidFill>
              </a:rPr>
              <a:t>, by </a:t>
            </a:r>
            <a:r>
              <a:rPr lang="en-US" sz="1200">
                <a:solidFill>
                  <a:schemeClr val="bg1">
                    <a:lumMod val="50000"/>
                  </a:schemeClr>
                </a:solidFill>
                <a:hlinkClick r:id="rId5">
                  <a:extLst>
                    <a:ext uri="{A12FA001-AC4F-418D-AE19-62706E023703}">
                      <ahyp:hlinkClr xmlns:ahyp="http://schemas.microsoft.com/office/drawing/2018/hyperlinkcolor" val="tx"/>
                    </a:ext>
                  </a:extLst>
                </a:hlinkClick>
              </a:rPr>
              <a:t>Tijanap</a:t>
            </a:r>
            <a:r>
              <a:rPr lang="en-US" sz="1200">
                <a:solidFill>
                  <a:schemeClr val="bg1">
                    <a:lumMod val="50000"/>
                  </a:schemeClr>
                </a:solidFill>
              </a:rPr>
              <a:t>, n.d., </a:t>
            </a:r>
            <a:r>
              <a:rPr lang="en-US" sz="1200" err="1">
                <a:solidFill>
                  <a:schemeClr val="bg1">
                    <a:lumMod val="50000"/>
                  </a:schemeClr>
                </a:solidFill>
              </a:rPr>
              <a:t>Dreamstime</a:t>
            </a:r>
            <a:r>
              <a:rPr lang="en-US" sz="1200">
                <a:solidFill>
                  <a:schemeClr val="bg1">
                    <a:lumMod val="50000"/>
                  </a:schemeClr>
                </a:solidFill>
              </a:rPr>
              <a:t>.</a:t>
            </a:r>
          </a:p>
        </p:txBody>
      </p:sp>
    </p:spTree>
    <p:extLst>
      <p:ext uri="{BB962C8B-B14F-4D97-AF65-F5344CB8AC3E}">
        <p14:creationId xmlns:p14="http://schemas.microsoft.com/office/powerpoint/2010/main" val="1187475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22540-59F1-68D5-99E3-A9A92A3025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409E58-1BFF-4992-AD41-74655B4D9577}"/>
              </a:ext>
            </a:extLst>
          </p:cNvPr>
          <p:cNvSpPr>
            <a:spLocks noGrp="1"/>
          </p:cNvSpPr>
          <p:nvPr>
            <p:ph type="title"/>
          </p:nvPr>
        </p:nvSpPr>
        <p:spPr>
          <a:xfrm>
            <a:off x="807962" y="1418253"/>
            <a:ext cx="8596668" cy="3862873"/>
          </a:xfrm>
        </p:spPr>
        <p:txBody>
          <a:bodyPr>
            <a:noAutofit/>
          </a:bodyPr>
          <a:lstStyle/>
          <a:p>
            <a:pPr>
              <a:lnSpc>
                <a:spcPct val="150000"/>
              </a:lnSpc>
            </a:pPr>
            <a:r>
              <a:rPr lang="en-US" sz="4000" dirty="0">
                <a:solidFill>
                  <a:schemeClr val="accent2">
                    <a:lumMod val="75000"/>
                  </a:schemeClr>
                </a:solidFill>
              </a:rPr>
              <a:t>It remains unclear whether glucose exposure during early adulthood affects </a:t>
            </a:r>
            <a:r>
              <a:rPr lang="el-GR" sz="4000" dirty="0">
                <a:solidFill>
                  <a:schemeClr val="accent2">
                    <a:lumMod val="75000"/>
                  </a:schemeClr>
                </a:solidFill>
              </a:rPr>
              <a:t>β</a:t>
            </a:r>
            <a:r>
              <a:rPr lang="en-US" sz="4000" dirty="0">
                <a:solidFill>
                  <a:schemeClr val="accent2">
                    <a:lumMod val="75000"/>
                  </a:schemeClr>
                </a:solidFill>
              </a:rPr>
              <a:t>-Amyloid aggregation and behavioral decline in </a:t>
            </a:r>
            <a:r>
              <a:rPr lang="en-US" sz="4000" i="1" dirty="0">
                <a:solidFill>
                  <a:schemeClr val="accent2">
                    <a:lumMod val="75000"/>
                  </a:schemeClr>
                </a:solidFill>
              </a:rPr>
              <a:t>C. elegans</a:t>
            </a:r>
            <a:r>
              <a:rPr lang="en-US" sz="4000" dirty="0">
                <a:solidFill>
                  <a:schemeClr val="accent2">
                    <a:lumMod val="75000"/>
                  </a:schemeClr>
                </a:solidFill>
              </a:rPr>
              <a:t>.</a:t>
            </a:r>
          </a:p>
        </p:txBody>
      </p:sp>
      <p:sp>
        <p:nvSpPr>
          <p:cNvPr id="3" name="Title 1">
            <a:extLst>
              <a:ext uri="{FF2B5EF4-FFF2-40B4-BE49-F238E27FC236}">
                <a16:creationId xmlns:a16="http://schemas.microsoft.com/office/drawing/2014/main" id="{BA9D5DC7-88D4-F3B2-B3CC-FD7A2526CF6D}"/>
              </a:ext>
            </a:extLst>
          </p:cNvPr>
          <p:cNvSpPr txBox="1">
            <a:spLocks/>
          </p:cNvSpPr>
          <p:nvPr/>
        </p:nvSpPr>
        <p:spPr>
          <a:xfrm>
            <a:off x="270340" y="252386"/>
            <a:ext cx="2416876" cy="400757"/>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a:t>Problem Statement</a:t>
            </a:r>
          </a:p>
        </p:txBody>
      </p:sp>
    </p:spTree>
    <p:extLst>
      <p:ext uri="{BB962C8B-B14F-4D97-AF65-F5344CB8AC3E}">
        <p14:creationId xmlns:p14="http://schemas.microsoft.com/office/powerpoint/2010/main" val="3212941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68A67-7799-194E-CC08-D7489A0E485F}"/>
            </a:ext>
          </a:extLst>
        </p:cNvPr>
        <p:cNvGrpSpPr/>
        <p:nvPr/>
      </p:nvGrpSpPr>
      <p:grpSpPr>
        <a:xfrm>
          <a:off x="0" y="0"/>
          <a:ext cx="0" cy="0"/>
          <a:chOff x="0" y="0"/>
          <a:chExt cx="0" cy="0"/>
        </a:xfrm>
      </p:grpSpPr>
      <p:sp>
        <p:nvSpPr>
          <p:cNvPr id="6" name="Rectangle 3">
            <a:extLst>
              <a:ext uri="{FF2B5EF4-FFF2-40B4-BE49-F238E27FC236}">
                <a16:creationId xmlns:a16="http://schemas.microsoft.com/office/drawing/2014/main" id="{1AE9AD7F-A1DE-0B20-44C2-D8C224ED5113}"/>
              </a:ext>
            </a:extLst>
          </p:cNvPr>
          <p:cNvSpPr>
            <a:spLocks noGrp="1" noChangeArrowheads="1"/>
          </p:cNvSpPr>
          <p:nvPr>
            <p:ph type="title"/>
          </p:nvPr>
        </p:nvSpPr>
        <p:spPr bwMode="auto">
          <a:xfrm>
            <a:off x="988552" y="1784971"/>
            <a:ext cx="7913401"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accent1"/>
                </a:solidFill>
                <a:effectLst/>
                <a:latin typeface="+mj-lt"/>
              </a:rPr>
              <a:t>Glucose exposure beginning at the L4 stage has no effect on A</a:t>
            </a:r>
            <a:r>
              <a:rPr kumimoji="0" lang="el-GR" altLang="en-US" b="0" i="0" u="none" strike="noStrike" cap="none" normalizeH="0" baseline="0" dirty="0">
                <a:ln>
                  <a:noFill/>
                </a:ln>
                <a:solidFill>
                  <a:schemeClr val="accent1"/>
                </a:solidFill>
                <a:effectLst/>
                <a:latin typeface="+mj-lt"/>
              </a:rPr>
              <a:t>β </a:t>
            </a:r>
            <a:r>
              <a:rPr kumimoji="0" lang="en-US" altLang="en-US" b="0" i="0" u="none" strike="noStrike" cap="none" normalizeH="0" baseline="0" dirty="0">
                <a:ln>
                  <a:noFill/>
                </a:ln>
                <a:solidFill>
                  <a:schemeClr val="accent1"/>
                </a:solidFill>
                <a:effectLst/>
                <a:latin typeface="+mj-lt"/>
              </a:rPr>
              <a:t>aggregation or behavioral decline in </a:t>
            </a:r>
            <a:r>
              <a:rPr kumimoji="0" lang="en-US" altLang="en-US" b="0" i="1" u="none" strike="noStrike" cap="none" normalizeH="0" baseline="0" dirty="0">
                <a:ln>
                  <a:noFill/>
                </a:ln>
                <a:solidFill>
                  <a:schemeClr val="accent1"/>
                </a:solidFill>
                <a:effectLst/>
                <a:latin typeface="+mj-lt"/>
              </a:rPr>
              <a:t>C. elegans </a:t>
            </a:r>
            <a:r>
              <a:rPr kumimoji="0" lang="en-US" altLang="en-US" b="0" i="0" u="none" strike="noStrike" cap="none" normalizeH="0" baseline="0" dirty="0">
                <a:ln>
                  <a:noFill/>
                </a:ln>
                <a:solidFill>
                  <a:schemeClr val="accent1"/>
                </a:solidFill>
                <a:effectLst/>
                <a:latin typeface="+mj-lt"/>
              </a:rPr>
              <a:t>compared with worms grown on control NGM plates.</a:t>
            </a:r>
          </a:p>
        </p:txBody>
      </p:sp>
      <p:sp>
        <p:nvSpPr>
          <p:cNvPr id="2" name="Title 1">
            <a:extLst>
              <a:ext uri="{FF2B5EF4-FFF2-40B4-BE49-F238E27FC236}">
                <a16:creationId xmlns:a16="http://schemas.microsoft.com/office/drawing/2014/main" id="{8C015AD1-9856-767E-3F45-1DE3E549E407}"/>
              </a:ext>
            </a:extLst>
          </p:cNvPr>
          <p:cNvSpPr txBox="1">
            <a:spLocks/>
          </p:cNvSpPr>
          <p:nvPr/>
        </p:nvSpPr>
        <p:spPr>
          <a:xfrm>
            <a:off x="988551" y="473613"/>
            <a:ext cx="3627693" cy="67676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a:t>Null Hypothesis</a:t>
            </a:r>
          </a:p>
        </p:txBody>
      </p:sp>
    </p:spTree>
    <p:extLst>
      <p:ext uri="{BB962C8B-B14F-4D97-AF65-F5344CB8AC3E}">
        <p14:creationId xmlns:p14="http://schemas.microsoft.com/office/powerpoint/2010/main" val="138870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246381EC-DACE-2205-7C2C-2BF1EAA53025}"/>
            </a:ext>
          </a:extLst>
        </p:cNvPr>
        <p:cNvGrpSpPr/>
        <p:nvPr/>
      </p:nvGrpSpPr>
      <p:grpSpPr>
        <a:xfrm>
          <a:off x="0" y="0"/>
          <a:ext cx="0" cy="0"/>
          <a:chOff x="0" y="0"/>
          <a:chExt cx="0" cy="0"/>
        </a:xfrm>
      </p:grpSpPr>
      <p:grpSp>
        <p:nvGrpSpPr>
          <p:cNvPr id="77" name="Group 76">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78" name="Straight Connector 77">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80"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1"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2" name="Isosceles Triangle 81">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3"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4"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5"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6" name="Isosceles Triangle 85">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7" name="Isosceles Triangle 86">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89" name="Rectangle 88">
            <a:extLst>
              <a:ext uri="{FF2B5EF4-FFF2-40B4-BE49-F238E27FC236}">
                <a16:creationId xmlns:a16="http://schemas.microsoft.com/office/drawing/2014/main" id="{9179DE42-5613-4B35-A1E6-6CCBAA13C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1" name="Straight Connector 90">
            <a:extLst>
              <a:ext uri="{FF2B5EF4-FFF2-40B4-BE49-F238E27FC236}">
                <a16:creationId xmlns:a16="http://schemas.microsoft.com/office/drawing/2014/main" id="{EB898B32-3891-4C3A-8F58-C5969D2E90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4AE4806D-B8F9-4679-A68A-9BD21C01A3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95" name="Rectangle 23">
            <a:extLst>
              <a:ext uri="{FF2B5EF4-FFF2-40B4-BE49-F238E27FC236}">
                <a16:creationId xmlns:a16="http://schemas.microsoft.com/office/drawing/2014/main" id="{52FB45E9-914E-4471-AC87-E475CD517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7" name="Rectangle 25">
            <a:extLst>
              <a:ext uri="{FF2B5EF4-FFF2-40B4-BE49-F238E27FC236}">
                <a16:creationId xmlns:a16="http://schemas.microsoft.com/office/drawing/2014/main" id="{C310626D-5743-49D4-8F7D-88C4F8F05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9" name="Isosceles Triangle 98">
            <a:extLst>
              <a:ext uri="{FF2B5EF4-FFF2-40B4-BE49-F238E27FC236}">
                <a16:creationId xmlns:a16="http://schemas.microsoft.com/office/drawing/2014/main" id="{3C195FC1-B568-4C72-9902-34CB35DDD7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1" name="Rectangle 27">
            <a:extLst>
              <a:ext uri="{FF2B5EF4-FFF2-40B4-BE49-F238E27FC236}">
                <a16:creationId xmlns:a16="http://schemas.microsoft.com/office/drawing/2014/main" id="{EF2BDF77-362C-43F0-8CBB-A969EC2AE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 name="Isosceles Triangle 102">
            <a:extLst>
              <a:ext uri="{FF2B5EF4-FFF2-40B4-BE49-F238E27FC236}">
                <a16:creationId xmlns:a16="http://schemas.microsoft.com/office/drawing/2014/main" id="{4BE96B01-3929-432D-B8C2-ADBCB74C2E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5" name="Freeform: Shape 104">
            <a:extLst>
              <a:ext uri="{FF2B5EF4-FFF2-40B4-BE49-F238E27FC236}">
                <a16:creationId xmlns:a16="http://schemas.microsoft.com/office/drawing/2014/main" id="{2A6FCDE6-CDE2-4C51-B18E-A95CFB6797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6287"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2CAAAA-E7EE-FBE3-B1B5-B4AECE40D088}"/>
              </a:ext>
            </a:extLst>
          </p:cNvPr>
          <p:cNvSpPr>
            <a:spLocks noGrp="1"/>
          </p:cNvSpPr>
          <p:nvPr>
            <p:ph type="title"/>
          </p:nvPr>
        </p:nvSpPr>
        <p:spPr>
          <a:xfrm>
            <a:off x="4830733" y="1314981"/>
            <a:ext cx="6960759" cy="4526489"/>
          </a:xfrm>
        </p:spPr>
        <p:txBody>
          <a:bodyPr vert="horz" lIns="91440" tIns="45720" rIns="91440" bIns="45720" rtlCol="0" anchor="b">
            <a:normAutofit/>
          </a:bodyPr>
          <a:lstStyle/>
          <a:p>
            <a:pPr>
              <a:lnSpc>
                <a:spcPct val="90000"/>
              </a:lnSpc>
            </a:pPr>
            <a:r>
              <a:rPr lang="en-US">
                <a:solidFill>
                  <a:srgbClr val="FFFFFF"/>
                </a:solidFill>
              </a:rPr>
              <a:t>Following heat shock induced Aβ expression, </a:t>
            </a:r>
            <a:r>
              <a:rPr lang="en-US" i="1">
                <a:solidFill>
                  <a:srgbClr val="FFFFFF"/>
                </a:solidFill>
              </a:rPr>
              <a:t>C. elegans</a:t>
            </a:r>
            <a:r>
              <a:rPr lang="en-US">
                <a:solidFill>
                  <a:srgbClr val="FFFFFF"/>
                </a:solidFill>
              </a:rPr>
              <a:t> exposed to glucose from the L4 stage onward will develop greater Aβ aggregation and increased paralysis compared with control worms.</a:t>
            </a:r>
            <a:br>
              <a:rPr lang="en-US">
                <a:solidFill>
                  <a:srgbClr val="FFFFFF"/>
                </a:solidFill>
              </a:rPr>
            </a:br>
            <a:endParaRPr lang="en-US">
              <a:solidFill>
                <a:srgbClr val="FFFFFF"/>
              </a:solidFill>
            </a:endParaRPr>
          </a:p>
        </p:txBody>
      </p:sp>
      <p:sp>
        <p:nvSpPr>
          <p:cNvPr id="107" name="Isosceles Triangle 106">
            <a:extLst>
              <a:ext uri="{FF2B5EF4-FFF2-40B4-BE49-F238E27FC236}">
                <a16:creationId xmlns:a16="http://schemas.microsoft.com/office/drawing/2014/main" id="{9D2E8756-2465-473A-BA2A-2DB1D6224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62562"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525A55DE-02D7-E732-84BE-7697342D6824}"/>
              </a:ext>
            </a:extLst>
          </p:cNvPr>
          <p:cNvSpPr txBox="1">
            <a:spLocks/>
          </p:cNvSpPr>
          <p:nvPr/>
        </p:nvSpPr>
        <p:spPr>
          <a:xfrm>
            <a:off x="7824821" y="678149"/>
            <a:ext cx="3964449" cy="67676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a:solidFill>
                  <a:schemeClr val="tx1"/>
                </a:solidFill>
              </a:rPr>
              <a:t>Alternative Hypothesis</a:t>
            </a:r>
          </a:p>
        </p:txBody>
      </p:sp>
      <p:sp>
        <p:nvSpPr>
          <p:cNvPr id="6" name="Rectangle 5">
            <a:extLst>
              <a:ext uri="{FF2B5EF4-FFF2-40B4-BE49-F238E27FC236}">
                <a16:creationId xmlns:a16="http://schemas.microsoft.com/office/drawing/2014/main" id="{A5031194-E1A2-C3C7-E822-DF42122EBAFD}"/>
              </a:ext>
            </a:extLst>
          </p:cNvPr>
          <p:cNvSpPr>
            <a:spLocks noGrp="1" noRot="1" noMove="1" noResize="1" noEditPoints="1" noAdjustHandles="1" noChangeArrowheads="1" noChangeShapeType="1"/>
          </p:cNvSpPr>
          <p:nvPr/>
        </p:nvSpPr>
        <p:spPr>
          <a:xfrm>
            <a:off x="3851181" y="3006709"/>
            <a:ext cx="569191" cy="63341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6318044"/>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3128251-526D-7333-42CF-459E7B7BD403}"/>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9A2B0051-30D8-1320-44D7-0EAA755443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8" name="Straight Connector 7">
              <a:extLst>
                <a:ext uri="{FF2B5EF4-FFF2-40B4-BE49-F238E27FC236}">
                  <a16:creationId xmlns:a16="http://schemas.microsoft.com/office/drawing/2014/main" id="{588ACB4C-3C4C-2457-31C1-D70DF37BED2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8BA7EFBF-6C66-3765-F926-13E1D2687F2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 name="Rectangle 23">
              <a:extLst>
                <a:ext uri="{FF2B5EF4-FFF2-40B4-BE49-F238E27FC236}">
                  <a16:creationId xmlns:a16="http://schemas.microsoft.com/office/drawing/2014/main" id="{B4BC5791-C85E-FAA4-D89D-679B4AD118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25">
              <a:extLst>
                <a:ext uri="{FF2B5EF4-FFF2-40B4-BE49-F238E27FC236}">
                  <a16:creationId xmlns:a16="http://schemas.microsoft.com/office/drawing/2014/main" id="{49AFA878-B266-2357-865A-130DBF9512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Isosceles Triangle 11">
              <a:extLst>
                <a:ext uri="{FF2B5EF4-FFF2-40B4-BE49-F238E27FC236}">
                  <a16:creationId xmlns:a16="http://schemas.microsoft.com/office/drawing/2014/main" id="{C938FE46-7C36-9EAC-0B9E-563B0F09BC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7">
              <a:extLst>
                <a:ext uri="{FF2B5EF4-FFF2-40B4-BE49-F238E27FC236}">
                  <a16:creationId xmlns:a16="http://schemas.microsoft.com/office/drawing/2014/main" id="{5374D7CF-B28A-E58D-C1BB-9082CCF25C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28">
              <a:extLst>
                <a:ext uri="{FF2B5EF4-FFF2-40B4-BE49-F238E27FC236}">
                  <a16:creationId xmlns:a16="http://schemas.microsoft.com/office/drawing/2014/main" id="{66428BCA-CD40-F757-8C4F-80E81F4AAE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9">
              <a:extLst>
                <a:ext uri="{FF2B5EF4-FFF2-40B4-BE49-F238E27FC236}">
                  <a16:creationId xmlns:a16="http://schemas.microsoft.com/office/drawing/2014/main" id="{DE5B8301-44CB-2A55-F489-68F657E758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Isosceles Triangle 15">
              <a:extLst>
                <a:ext uri="{FF2B5EF4-FFF2-40B4-BE49-F238E27FC236}">
                  <a16:creationId xmlns:a16="http://schemas.microsoft.com/office/drawing/2014/main" id="{400732B4-8089-1575-5898-653B51BBD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Isosceles Triangle 16">
              <a:extLst>
                <a:ext uri="{FF2B5EF4-FFF2-40B4-BE49-F238E27FC236}">
                  <a16:creationId xmlns:a16="http://schemas.microsoft.com/office/drawing/2014/main" id="{9019FB99-09AD-C9DE-DDD4-AA5A8D85C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19" name="Rectangle 18">
            <a:extLst>
              <a:ext uri="{FF2B5EF4-FFF2-40B4-BE49-F238E27FC236}">
                <a16:creationId xmlns:a16="http://schemas.microsoft.com/office/drawing/2014/main" id="{2B686EDA-A2A5-68AC-31BC-69080E8CE8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86B99A86-0F0B-F4F7-DD05-F4C222A9C98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95245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1C609AD-2ED3-EA5F-8A0F-11EC42DF3D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1267"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D7D2A4B0-683C-BEE9-642D-38062F5966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25887"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5">
            <a:extLst>
              <a:ext uri="{FF2B5EF4-FFF2-40B4-BE49-F238E27FC236}">
                <a16:creationId xmlns:a16="http://schemas.microsoft.com/office/drawing/2014/main" id="{E162385B-68D8-6CCE-1F0A-8BFF981EDA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2271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3C9EAB44-51E8-3C1A-21CC-142F238D0A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22712"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Rectangle 27">
            <a:extLst>
              <a:ext uri="{FF2B5EF4-FFF2-40B4-BE49-F238E27FC236}">
                <a16:creationId xmlns:a16="http://schemas.microsoft.com/office/drawing/2014/main" id="{BEA9CC14-6D18-E435-D8B0-07512EBD6A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25886"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Isosceles Triangle 32">
            <a:extLst>
              <a:ext uri="{FF2B5EF4-FFF2-40B4-BE49-F238E27FC236}">
                <a16:creationId xmlns:a16="http://schemas.microsoft.com/office/drawing/2014/main" id="{AEC5B8AF-1F2A-8CE7-A70D-0EAD18B067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25887"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5" name="Freeform: Shape 34">
            <a:extLst>
              <a:ext uri="{FF2B5EF4-FFF2-40B4-BE49-F238E27FC236}">
                <a16:creationId xmlns:a16="http://schemas.microsoft.com/office/drawing/2014/main" id="{778606BB-9B0E-C09B-E673-75BDB5EFD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Isosceles Triangle 36">
            <a:extLst>
              <a:ext uri="{FF2B5EF4-FFF2-40B4-BE49-F238E27FC236}">
                <a16:creationId xmlns:a16="http://schemas.microsoft.com/office/drawing/2014/main" id="{597233E7-7CB3-7975-D668-2B29A068B9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92146"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24F367E4-4CA5-16AD-ADE0-C7FB5B037A10}"/>
              </a:ext>
            </a:extLst>
          </p:cNvPr>
          <p:cNvSpPr txBox="1">
            <a:spLocks/>
          </p:cNvSpPr>
          <p:nvPr/>
        </p:nvSpPr>
        <p:spPr>
          <a:xfrm>
            <a:off x="1572955" y="900565"/>
            <a:ext cx="6602076" cy="5148943"/>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pPr>
            <a:r>
              <a:rPr lang="en-US">
                <a:solidFill>
                  <a:schemeClr val="bg1"/>
                </a:solidFill>
              </a:rPr>
              <a:t>Literature review revealed timing-of-sugar research gap in AD</a:t>
            </a:r>
          </a:p>
          <a:p>
            <a:pPr>
              <a:lnSpc>
                <a:spcPct val="90000"/>
              </a:lnSpc>
            </a:pPr>
            <a:endParaRPr lang="en-US">
              <a:solidFill>
                <a:schemeClr val="bg1"/>
              </a:solidFill>
            </a:endParaRPr>
          </a:p>
          <a:p>
            <a:pPr>
              <a:lnSpc>
                <a:spcPct val="90000"/>
              </a:lnSpc>
            </a:pPr>
            <a:r>
              <a:rPr lang="en-US">
                <a:solidFill>
                  <a:schemeClr val="bg1"/>
                </a:solidFill>
              </a:rPr>
              <a:t>Dr. Katz and Dr. Mondoux collaboration refined final glucose imaging design.</a:t>
            </a:r>
          </a:p>
        </p:txBody>
      </p:sp>
      <p:sp>
        <p:nvSpPr>
          <p:cNvPr id="18" name="Title 1">
            <a:extLst>
              <a:ext uri="{FF2B5EF4-FFF2-40B4-BE49-F238E27FC236}">
                <a16:creationId xmlns:a16="http://schemas.microsoft.com/office/drawing/2014/main" id="{5792DFF2-9551-7E04-EA08-8F30085A58C1}"/>
              </a:ext>
            </a:extLst>
          </p:cNvPr>
          <p:cNvSpPr txBox="1">
            <a:spLocks/>
          </p:cNvSpPr>
          <p:nvPr/>
        </p:nvSpPr>
        <p:spPr>
          <a:xfrm>
            <a:off x="503802" y="453847"/>
            <a:ext cx="8408732" cy="67676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a:solidFill>
                  <a:schemeClr val="bg1"/>
                </a:solidFill>
              </a:rPr>
              <a:t>What influenced our experiment design</a:t>
            </a:r>
          </a:p>
        </p:txBody>
      </p:sp>
    </p:spTree>
    <p:extLst>
      <p:ext uri="{BB962C8B-B14F-4D97-AF65-F5344CB8AC3E}">
        <p14:creationId xmlns:p14="http://schemas.microsoft.com/office/powerpoint/2010/main" val="3669036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518161D-C3B1-05A0-3BF3-3C04171995CC}"/>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6B21CC16-E453-DE36-E961-4F61C723C0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8" name="Straight Connector 7">
              <a:extLst>
                <a:ext uri="{FF2B5EF4-FFF2-40B4-BE49-F238E27FC236}">
                  <a16:creationId xmlns:a16="http://schemas.microsoft.com/office/drawing/2014/main" id="{54655091-7091-D00F-E5E6-BDB37519ABD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551244E6-E4C2-9390-DFE5-99263F19563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 name="Rectangle 23">
              <a:extLst>
                <a:ext uri="{FF2B5EF4-FFF2-40B4-BE49-F238E27FC236}">
                  <a16:creationId xmlns:a16="http://schemas.microsoft.com/office/drawing/2014/main" id="{6FD19FCE-D063-BECD-79B2-D8FCA37E95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25">
              <a:extLst>
                <a:ext uri="{FF2B5EF4-FFF2-40B4-BE49-F238E27FC236}">
                  <a16:creationId xmlns:a16="http://schemas.microsoft.com/office/drawing/2014/main" id="{7D21E180-F1A4-770A-BE45-A1D6512D2E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Isosceles Triangle 11">
              <a:extLst>
                <a:ext uri="{FF2B5EF4-FFF2-40B4-BE49-F238E27FC236}">
                  <a16:creationId xmlns:a16="http://schemas.microsoft.com/office/drawing/2014/main" id="{A96EBB12-D2AE-9B3B-C974-C41C8CBC5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7">
              <a:extLst>
                <a:ext uri="{FF2B5EF4-FFF2-40B4-BE49-F238E27FC236}">
                  <a16:creationId xmlns:a16="http://schemas.microsoft.com/office/drawing/2014/main" id="{2CB23682-DC55-A2E7-3484-01F48DA94F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28">
              <a:extLst>
                <a:ext uri="{FF2B5EF4-FFF2-40B4-BE49-F238E27FC236}">
                  <a16:creationId xmlns:a16="http://schemas.microsoft.com/office/drawing/2014/main" id="{901E805F-4033-47F4-B317-BED9BCC8E3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9">
              <a:extLst>
                <a:ext uri="{FF2B5EF4-FFF2-40B4-BE49-F238E27FC236}">
                  <a16:creationId xmlns:a16="http://schemas.microsoft.com/office/drawing/2014/main" id="{E5946CA2-BF0C-25E7-E7B8-5F67362FDD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Isosceles Triangle 15">
              <a:extLst>
                <a:ext uri="{FF2B5EF4-FFF2-40B4-BE49-F238E27FC236}">
                  <a16:creationId xmlns:a16="http://schemas.microsoft.com/office/drawing/2014/main" id="{4A712586-70FE-B6DF-F8BF-913BDDBD0C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Isosceles Triangle 16">
              <a:extLst>
                <a:ext uri="{FF2B5EF4-FFF2-40B4-BE49-F238E27FC236}">
                  <a16:creationId xmlns:a16="http://schemas.microsoft.com/office/drawing/2014/main" id="{7E9562B1-BFF2-F9D0-D44E-A2E36E80CF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19" name="Rectangle 18">
            <a:extLst>
              <a:ext uri="{FF2B5EF4-FFF2-40B4-BE49-F238E27FC236}">
                <a16:creationId xmlns:a16="http://schemas.microsoft.com/office/drawing/2014/main" id="{422F663A-1EFC-B415-44BB-19CE48D77A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66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FD8F33-ACC4-FDCD-F225-732D50E0017A}"/>
              </a:ext>
            </a:extLst>
          </p:cNvPr>
          <p:cNvSpPr>
            <a:spLocks noGrp="1"/>
          </p:cNvSpPr>
          <p:nvPr>
            <p:ph type="title"/>
          </p:nvPr>
        </p:nvSpPr>
        <p:spPr>
          <a:xfrm>
            <a:off x="1730682" y="850328"/>
            <a:ext cx="5427990" cy="4778115"/>
          </a:xfrm>
        </p:spPr>
        <p:txBody>
          <a:bodyPr vert="horz" lIns="91440" tIns="45720" rIns="91440" bIns="45720" rtlCol="0" anchor="ctr">
            <a:normAutofit/>
          </a:bodyPr>
          <a:lstStyle/>
          <a:p>
            <a:pPr algn="r"/>
            <a:r>
              <a:rPr lang="en-US" sz="3400"/>
              <a:t>PPE worn</a:t>
            </a:r>
            <a:br>
              <a:rPr lang="en-US" sz="3400"/>
            </a:br>
            <a:r>
              <a:rPr lang="en-US" sz="3400"/>
              <a:t>Sterile technique used</a:t>
            </a:r>
            <a:br>
              <a:rPr lang="en-US" sz="3400"/>
            </a:br>
            <a:r>
              <a:rPr lang="en-US" sz="3400"/>
              <a:t>Care with heat and equipment</a:t>
            </a:r>
            <a:br>
              <a:rPr lang="en-US" sz="3400"/>
            </a:br>
            <a:r>
              <a:rPr lang="en-US" sz="3400"/>
              <a:t>Workspace sanitized</a:t>
            </a:r>
            <a:br>
              <a:rPr lang="en-US" sz="3400"/>
            </a:br>
            <a:r>
              <a:rPr lang="en-US" sz="3400"/>
              <a:t>Proper waste disposal</a:t>
            </a:r>
            <a:br>
              <a:rPr lang="en-US" sz="3400"/>
            </a:br>
            <a:r>
              <a:rPr lang="en-US" sz="3400"/>
              <a:t>Autoclave </a:t>
            </a:r>
          </a:p>
        </p:txBody>
      </p:sp>
      <p:sp>
        <p:nvSpPr>
          <p:cNvPr id="21" name="Isosceles Triangle 20">
            <a:extLst>
              <a:ext uri="{FF2B5EF4-FFF2-40B4-BE49-F238E27FC236}">
                <a16:creationId xmlns:a16="http://schemas.microsoft.com/office/drawing/2014/main" id="{E58562A1-49E4-2ACE-D21D-C092D9A3E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23" name="Straight Connector 22">
            <a:extLst>
              <a:ext uri="{FF2B5EF4-FFF2-40B4-BE49-F238E27FC236}">
                <a16:creationId xmlns:a16="http://schemas.microsoft.com/office/drawing/2014/main" id="{CA106F1C-C65D-D287-7822-647EA1540F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639186"/>
            <a:ext cx="0" cy="3200400"/>
          </a:xfrm>
          <a:prstGeom prst="line">
            <a:avLst/>
          </a:prstGeom>
        </p:spPr>
        <p:style>
          <a:lnRef idx="1">
            <a:schemeClr val="accent1"/>
          </a:lnRef>
          <a:fillRef idx="0">
            <a:schemeClr val="accent1"/>
          </a:fillRef>
          <a:effectRef idx="0">
            <a:schemeClr val="accent1"/>
          </a:effectRef>
          <a:fontRef idx="minor">
            <a:schemeClr val="tx1"/>
          </a:fontRef>
        </p:style>
      </p:cxnSp>
      <p:sp>
        <p:nvSpPr>
          <p:cNvPr id="25" name="Isosceles Triangle 24">
            <a:extLst>
              <a:ext uri="{FF2B5EF4-FFF2-40B4-BE49-F238E27FC236}">
                <a16:creationId xmlns:a16="http://schemas.microsoft.com/office/drawing/2014/main" id="{5C7D7FF2-451B-56D5-F192-B7B6D456A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flipV="1">
            <a:off x="11349404" y="1217756"/>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Title 1">
            <a:extLst>
              <a:ext uri="{FF2B5EF4-FFF2-40B4-BE49-F238E27FC236}">
                <a16:creationId xmlns:a16="http://schemas.microsoft.com/office/drawing/2014/main" id="{3BA99C07-C40E-9A85-C5FA-E5B48389F662}"/>
              </a:ext>
            </a:extLst>
          </p:cNvPr>
          <p:cNvSpPr txBox="1">
            <a:spLocks/>
          </p:cNvSpPr>
          <p:nvPr/>
        </p:nvSpPr>
        <p:spPr>
          <a:xfrm>
            <a:off x="7832940" y="1296053"/>
            <a:ext cx="3625844" cy="398887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a:t>Safety Precautions Taken</a:t>
            </a:r>
          </a:p>
        </p:txBody>
      </p:sp>
      <p:pic>
        <p:nvPicPr>
          <p:cNvPr id="5" name="Graphic 4" descr="Petri Dish outline">
            <a:extLst>
              <a:ext uri="{FF2B5EF4-FFF2-40B4-BE49-F238E27FC236}">
                <a16:creationId xmlns:a16="http://schemas.microsoft.com/office/drawing/2014/main" id="{73B1DB2A-AEBC-3566-8740-D8809C8EA41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4883" y="4517623"/>
            <a:ext cx="2238574" cy="2238574"/>
          </a:xfrm>
          <a:prstGeom prst="rect">
            <a:avLst/>
          </a:prstGeom>
        </p:spPr>
      </p:pic>
      <p:pic>
        <p:nvPicPr>
          <p:cNvPr id="20" name="Picture 19" descr="Cleaning water spray bottle outlined vector icon illustration isolated on  square white background. Simple flat cartoon outlined drawing. 25265721  Vector Art at Vecteezy">
            <a:extLst>
              <a:ext uri="{FF2B5EF4-FFF2-40B4-BE49-F238E27FC236}">
                <a16:creationId xmlns:a16="http://schemas.microsoft.com/office/drawing/2014/main" id="{F8EFD8C1-994C-2816-DA46-AFE3C9666BC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2653" l="10000" r="90000">
                        <a14:foregroundMark x1="22245" y1="11224" x2="31429" y2="14184"/>
                        <a14:foregroundMark x1="31429" y1="14184" x2="37857" y2="19286"/>
                        <a14:foregroundMark x1="20204" y1="22245" x2="31837" y2="22551"/>
                        <a14:foregroundMark x1="31837" y1="22551" x2="37245" y2="22245"/>
                        <a14:foregroundMark x1="24082" y1="34286" x2="33367" y2="31020"/>
                        <a14:foregroundMark x1="33367" y1="31020" x2="37857" y2="26429"/>
                        <a14:foregroundMark x1="48061" y1="92143" x2="57653" y2="92143"/>
                        <a14:foregroundMark x1="57653" y1="92143" x2="65408" y2="90612"/>
                        <a14:foregroundMark x1="46531" y1="90000" x2="50408" y2="92653"/>
                      </a14:backgroundRemoval>
                    </a14:imgEffect>
                  </a14:imgLayer>
                </a14:imgProps>
              </a:ext>
            </a:extLst>
          </a:blip>
          <a:stretch>
            <a:fillRect/>
          </a:stretch>
        </p:blipFill>
        <p:spPr>
          <a:xfrm>
            <a:off x="9501307" y="135943"/>
            <a:ext cx="2285334" cy="2285334"/>
          </a:xfrm>
          <a:prstGeom prst="rect">
            <a:avLst/>
          </a:prstGeom>
        </p:spPr>
      </p:pic>
    </p:spTree>
    <p:extLst>
      <p:ext uri="{BB962C8B-B14F-4D97-AF65-F5344CB8AC3E}">
        <p14:creationId xmlns:p14="http://schemas.microsoft.com/office/powerpoint/2010/main" val="2685588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C8A2A7A-360F-8040-63B8-283E58F2B17E}"/>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61050AE3-80AF-57F0-347F-B7A842D064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8" name="Straight Connector 7">
              <a:extLst>
                <a:ext uri="{FF2B5EF4-FFF2-40B4-BE49-F238E27FC236}">
                  <a16:creationId xmlns:a16="http://schemas.microsoft.com/office/drawing/2014/main" id="{432457FD-26DF-1422-3CEA-CE2AC8821C7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07F58928-F8E0-D150-FDEF-0B4BE55F7F3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 name="Rectangle 23">
              <a:extLst>
                <a:ext uri="{FF2B5EF4-FFF2-40B4-BE49-F238E27FC236}">
                  <a16:creationId xmlns:a16="http://schemas.microsoft.com/office/drawing/2014/main" id="{DB6B38EB-D439-08F8-7BBE-02C603090F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25">
              <a:extLst>
                <a:ext uri="{FF2B5EF4-FFF2-40B4-BE49-F238E27FC236}">
                  <a16:creationId xmlns:a16="http://schemas.microsoft.com/office/drawing/2014/main" id="{0592D903-2359-9880-7212-4FBA6A4A90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Isosceles Triangle 11">
              <a:extLst>
                <a:ext uri="{FF2B5EF4-FFF2-40B4-BE49-F238E27FC236}">
                  <a16:creationId xmlns:a16="http://schemas.microsoft.com/office/drawing/2014/main" id="{42278F45-0944-5F6E-F2FA-40AEB8454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7">
              <a:extLst>
                <a:ext uri="{FF2B5EF4-FFF2-40B4-BE49-F238E27FC236}">
                  <a16:creationId xmlns:a16="http://schemas.microsoft.com/office/drawing/2014/main" id="{31CFE7FA-2294-85BD-5296-55C5E0BEA0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28">
              <a:extLst>
                <a:ext uri="{FF2B5EF4-FFF2-40B4-BE49-F238E27FC236}">
                  <a16:creationId xmlns:a16="http://schemas.microsoft.com/office/drawing/2014/main" id="{B31ED657-CC58-5A15-C56E-7E3D2A8C9B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9">
              <a:extLst>
                <a:ext uri="{FF2B5EF4-FFF2-40B4-BE49-F238E27FC236}">
                  <a16:creationId xmlns:a16="http://schemas.microsoft.com/office/drawing/2014/main" id="{A6703621-2133-1D80-BBDF-70B9669986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Isosceles Triangle 15">
              <a:extLst>
                <a:ext uri="{FF2B5EF4-FFF2-40B4-BE49-F238E27FC236}">
                  <a16:creationId xmlns:a16="http://schemas.microsoft.com/office/drawing/2014/main" id="{115ABC85-55CD-40F9-02FD-3056B7809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Isosceles Triangle 16">
              <a:extLst>
                <a:ext uri="{FF2B5EF4-FFF2-40B4-BE49-F238E27FC236}">
                  <a16:creationId xmlns:a16="http://schemas.microsoft.com/office/drawing/2014/main" id="{C338D838-B9EE-5239-05C1-8BBB450B2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19" name="Rectangle 18">
            <a:extLst>
              <a:ext uri="{FF2B5EF4-FFF2-40B4-BE49-F238E27FC236}">
                <a16:creationId xmlns:a16="http://schemas.microsoft.com/office/drawing/2014/main" id="{3B4A6660-0286-E669-B498-0CBAB7448F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278BBCB8-27F9-1A5C-A307-81B72C0ECB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Freeform: Shape 22">
            <a:extLst>
              <a:ext uri="{FF2B5EF4-FFF2-40B4-BE49-F238E27FC236}">
                <a16:creationId xmlns:a16="http://schemas.microsoft.com/office/drawing/2014/main" id="{FFEBA293-740B-8308-ECCC-8046C70FB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3379" y="-1"/>
            <a:ext cx="5438621" cy="6857999"/>
          </a:xfrm>
          <a:custGeom>
            <a:avLst/>
            <a:gdLst>
              <a:gd name="connsiteX0" fmla="*/ 0 w 5438621"/>
              <a:gd name="connsiteY0" fmla="*/ 0 h 6857999"/>
              <a:gd name="connsiteX1" fmla="*/ 573774 w 5438621"/>
              <a:gd name="connsiteY1" fmla="*/ 0 h 6857999"/>
              <a:gd name="connsiteX2" fmla="*/ 1182808 w 5438621"/>
              <a:gd name="connsiteY2" fmla="*/ 0 h 6857999"/>
              <a:gd name="connsiteX3" fmla="*/ 4537195 w 5438621"/>
              <a:gd name="connsiteY3" fmla="*/ 0 h 6857999"/>
              <a:gd name="connsiteX4" fmla="*/ 5187609 w 5438621"/>
              <a:gd name="connsiteY4" fmla="*/ 0 h 6857999"/>
              <a:gd name="connsiteX5" fmla="*/ 5438621 w 5438621"/>
              <a:gd name="connsiteY5" fmla="*/ 0 h 6857999"/>
              <a:gd name="connsiteX6" fmla="*/ 5438621 w 5438621"/>
              <a:gd name="connsiteY6" fmla="*/ 6857999 h 6857999"/>
              <a:gd name="connsiteX7" fmla="*/ 4802807 w 5438621"/>
              <a:gd name="connsiteY7" fmla="*/ 6857999 h 6857999"/>
              <a:gd name="connsiteX8" fmla="*/ 4537195 w 5438621"/>
              <a:gd name="connsiteY8" fmla="*/ 6857999 h 6857999"/>
              <a:gd name="connsiteX9" fmla="*/ 1182808 w 5438621"/>
              <a:gd name="connsiteY9" fmla="*/ 6857999 h 6857999"/>
              <a:gd name="connsiteX10" fmla="*/ 1049897 w 5438621"/>
              <a:gd name="connsiteY10"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38621" h="6857999">
                <a:moveTo>
                  <a:pt x="0" y="0"/>
                </a:moveTo>
                <a:lnTo>
                  <a:pt x="573774" y="0"/>
                </a:lnTo>
                <a:lnTo>
                  <a:pt x="1182808" y="0"/>
                </a:lnTo>
                <a:lnTo>
                  <a:pt x="4537195" y="0"/>
                </a:lnTo>
                <a:lnTo>
                  <a:pt x="5187609" y="0"/>
                </a:lnTo>
                <a:lnTo>
                  <a:pt x="5438621" y="0"/>
                </a:lnTo>
                <a:lnTo>
                  <a:pt x="5438621" y="6857999"/>
                </a:lnTo>
                <a:lnTo>
                  <a:pt x="4802807" y="6857999"/>
                </a:lnTo>
                <a:lnTo>
                  <a:pt x="4537195" y="6857999"/>
                </a:lnTo>
                <a:lnTo>
                  <a:pt x="1182808" y="6857999"/>
                </a:lnTo>
                <a:lnTo>
                  <a:pt x="1049897" y="685799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25" name="Straight Connector 24">
            <a:extLst>
              <a:ext uri="{FF2B5EF4-FFF2-40B4-BE49-F238E27FC236}">
                <a16:creationId xmlns:a16="http://schemas.microsoft.com/office/drawing/2014/main" id="{35935A58-184F-F259-1C0B-30618898A36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453743" y="3483429"/>
            <a:ext cx="6738258" cy="3374570"/>
          </a:xfrm>
          <a:prstGeom prst="line">
            <a:avLst/>
          </a:prstGeom>
          <a:ln w="9525">
            <a:solidFill>
              <a:schemeClr val="accent1">
                <a:lumMod val="60000"/>
                <a:lumOff val="40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5B5C22A0-D6B4-E7D4-E4D8-0EE123FCD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678143" y="0"/>
            <a:ext cx="860630" cy="6857999"/>
          </a:xfrm>
          <a:prstGeom prst="line">
            <a:avLst/>
          </a:prstGeom>
          <a:ln w="15875" cap="sq">
            <a:solidFill>
              <a:schemeClr val="accent1"/>
            </a:solidFill>
            <a:bevel/>
          </a:ln>
        </p:spPr>
        <p:style>
          <a:lnRef idx="2">
            <a:schemeClr val="accent1"/>
          </a:lnRef>
          <a:fillRef idx="0">
            <a:schemeClr val="accent1"/>
          </a:fillRef>
          <a:effectRef idx="1">
            <a:schemeClr val="accent1"/>
          </a:effectRef>
          <a:fontRef idx="minor">
            <a:schemeClr val="tx1"/>
          </a:fontRef>
        </p:style>
      </p:cxnSp>
      <p:sp>
        <p:nvSpPr>
          <p:cNvPr id="29" name="Isosceles Triangle 28">
            <a:extLst>
              <a:ext uri="{FF2B5EF4-FFF2-40B4-BE49-F238E27FC236}">
                <a16:creationId xmlns:a16="http://schemas.microsoft.com/office/drawing/2014/main" id="{EF206A39-E158-41F4-4162-AD06E8ED2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49404" y="0"/>
            <a:ext cx="842596" cy="5666154"/>
          </a:xfrm>
          <a:prstGeom prst="triangle">
            <a:avLst>
              <a:gd name="adj" fmla="val 100000"/>
            </a:avLst>
          </a:prstGeom>
          <a:solidFill>
            <a:schemeClr val="accent2">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641009FF-5E7D-3943-C4CF-2E34AAF34FAE}"/>
              </a:ext>
            </a:extLst>
          </p:cNvPr>
          <p:cNvSpPr>
            <a:spLocks noGrp="1"/>
          </p:cNvSpPr>
          <p:nvPr>
            <p:ph type="title"/>
          </p:nvPr>
        </p:nvSpPr>
        <p:spPr>
          <a:xfrm>
            <a:off x="1815357" y="274456"/>
            <a:ext cx="4144099" cy="1372477"/>
          </a:xfrm>
        </p:spPr>
        <p:txBody>
          <a:bodyPr vert="horz" lIns="91440" tIns="45720" rIns="91440" bIns="45720" rtlCol="0" anchor="ctr">
            <a:normAutofit/>
          </a:bodyPr>
          <a:lstStyle/>
          <a:p>
            <a:pPr algn="r"/>
            <a:r>
              <a:rPr lang="en-US" sz="6000" dirty="0"/>
              <a:t>Pour Plates</a:t>
            </a:r>
          </a:p>
        </p:txBody>
      </p:sp>
      <p:pic>
        <p:nvPicPr>
          <p:cNvPr id="3" name="IMG_8395">
            <a:hlinkClick r:id="" action="ppaction://media"/>
            <a:extLst>
              <a:ext uri="{FF2B5EF4-FFF2-40B4-BE49-F238E27FC236}">
                <a16:creationId xmlns:a16="http://schemas.microsoft.com/office/drawing/2014/main" id="{34606565-375B-CC47-394B-C09F5763F38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005254" y="1980858"/>
            <a:ext cx="3895966" cy="2898705"/>
          </a:xfrm>
          <a:prstGeom prst="rect">
            <a:avLst/>
          </a:prstGeom>
        </p:spPr>
      </p:pic>
      <p:grpSp>
        <p:nvGrpSpPr>
          <p:cNvPr id="4" name="Group 3">
            <a:extLst>
              <a:ext uri="{FF2B5EF4-FFF2-40B4-BE49-F238E27FC236}">
                <a16:creationId xmlns:a16="http://schemas.microsoft.com/office/drawing/2014/main" id="{61A1430B-CCC1-8549-377B-FD2459C3FAA3}"/>
              </a:ext>
            </a:extLst>
          </p:cNvPr>
          <p:cNvGrpSpPr/>
          <p:nvPr/>
        </p:nvGrpSpPr>
        <p:grpSpPr>
          <a:xfrm>
            <a:off x="1955369" y="1843548"/>
            <a:ext cx="4075130" cy="4067415"/>
            <a:chOff x="1397928" y="1837267"/>
            <a:chExt cx="4075130" cy="4067415"/>
          </a:xfrm>
        </p:grpSpPr>
        <p:grpSp>
          <p:nvGrpSpPr>
            <p:cNvPr id="5" name="Group 4">
              <a:extLst>
                <a:ext uri="{FF2B5EF4-FFF2-40B4-BE49-F238E27FC236}">
                  <a16:creationId xmlns:a16="http://schemas.microsoft.com/office/drawing/2014/main" id="{E61550C3-6F42-C1B3-2F6C-466B8DE08C4F}"/>
                </a:ext>
              </a:extLst>
            </p:cNvPr>
            <p:cNvGrpSpPr/>
            <p:nvPr/>
          </p:nvGrpSpPr>
          <p:grpSpPr>
            <a:xfrm>
              <a:off x="1397928" y="1837267"/>
              <a:ext cx="4075130" cy="1932038"/>
              <a:chOff x="1397928" y="1837267"/>
              <a:chExt cx="4075130" cy="1932038"/>
            </a:xfrm>
          </p:grpSpPr>
          <p:sp>
            <p:nvSpPr>
              <p:cNvPr id="22" name="Oval 21">
                <a:extLst>
                  <a:ext uri="{FF2B5EF4-FFF2-40B4-BE49-F238E27FC236}">
                    <a16:creationId xmlns:a16="http://schemas.microsoft.com/office/drawing/2014/main" id="{B4AC14C2-B640-72B4-55DB-7002472781BF}"/>
                  </a:ext>
                </a:extLst>
              </p:cNvPr>
              <p:cNvSpPr/>
              <p:nvPr/>
            </p:nvSpPr>
            <p:spPr>
              <a:xfrm>
                <a:off x="1397928" y="1837267"/>
                <a:ext cx="1932038" cy="193203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25°C NGM</a:t>
                </a:r>
              </a:p>
            </p:txBody>
          </p:sp>
          <p:sp>
            <p:nvSpPr>
              <p:cNvPr id="24" name="Oval 23">
                <a:extLst>
                  <a:ext uri="{FF2B5EF4-FFF2-40B4-BE49-F238E27FC236}">
                    <a16:creationId xmlns:a16="http://schemas.microsoft.com/office/drawing/2014/main" id="{997C1D39-3497-89AE-2879-9F770369749A}"/>
                  </a:ext>
                </a:extLst>
              </p:cNvPr>
              <p:cNvSpPr/>
              <p:nvPr/>
            </p:nvSpPr>
            <p:spPr>
              <a:xfrm>
                <a:off x="3541020" y="1837267"/>
                <a:ext cx="1932038" cy="193203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15°C NGM</a:t>
                </a:r>
              </a:p>
            </p:txBody>
          </p:sp>
        </p:grpSp>
        <p:grpSp>
          <p:nvGrpSpPr>
            <p:cNvPr id="6" name="Group 5">
              <a:extLst>
                <a:ext uri="{FF2B5EF4-FFF2-40B4-BE49-F238E27FC236}">
                  <a16:creationId xmlns:a16="http://schemas.microsoft.com/office/drawing/2014/main" id="{569C23C1-D6E7-CA01-B5AB-E182FDF99F69}"/>
                </a:ext>
              </a:extLst>
            </p:cNvPr>
            <p:cNvGrpSpPr/>
            <p:nvPr/>
          </p:nvGrpSpPr>
          <p:grpSpPr>
            <a:xfrm>
              <a:off x="1397928" y="3972644"/>
              <a:ext cx="4066349" cy="1932038"/>
              <a:chOff x="1414998" y="3972644"/>
              <a:chExt cx="4066349" cy="1932038"/>
            </a:xfrm>
          </p:grpSpPr>
          <p:sp>
            <p:nvSpPr>
              <p:cNvPr id="18" name="Oval 17">
                <a:extLst>
                  <a:ext uri="{FF2B5EF4-FFF2-40B4-BE49-F238E27FC236}">
                    <a16:creationId xmlns:a16="http://schemas.microsoft.com/office/drawing/2014/main" id="{5CEC86DB-2044-E478-151B-BD6D126F41F6}"/>
                  </a:ext>
                </a:extLst>
              </p:cNvPr>
              <p:cNvSpPr/>
              <p:nvPr/>
            </p:nvSpPr>
            <p:spPr>
              <a:xfrm>
                <a:off x="1414998" y="3972644"/>
                <a:ext cx="1932038" cy="193203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25°C Glucose</a:t>
                </a:r>
              </a:p>
            </p:txBody>
          </p:sp>
          <p:sp>
            <p:nvSpPr>
              <p:cNvPr id="20" name="Oval 19">
                <a:extLst>
                  <a:ext uri="{FF2B5EF4-FFF2-40B4-BE49-F238E27FC236}">
                    <a16:creationId xmlns:a16="http://schemas.microsoft.com/office/drawing/2014/main" id="{595DE211-0A66-5486-0F84-FB1E70B3B2AB}"/>
                  </a:ext>
                </a:extLst>
              </p:cNvPr>
              <p:cNvSpPr/>
              <p:nvPr/>
            </p:nvSpPr>
            <p:spPr>
              <a:xfrm>
                <a:off x="3549309" y="3972644"/>
                <a:ext cx="1932038" cy="193203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15°C Glucose</a:t>
                </a:r>
              </a:p>
            </p:txBody>
          </p:sp>
        </p:grpSp>
      </p:grpSp>
      <p:sp>
        <p:nvSpPr>
          <p:cNvPr id="26" name="Title 1">
            <a:extLst>
              <a:ext uri="{FF2B5EF4-FFF2-40B4-BE49-F238E27FC236}">
                <a16:creationId xmlns:a16="http://schemas.microsoft.com/office/drawing/2014/main" id="{27A538C4-D77B-689F-448C-39B803F70A17}"/>
              </a:ext>
            </a:extLst>
          </p:cNvPr>
          <p:cNvSpPr txBox="1">
            <a:spLocks/>
          </p:cNvSpPr>
          <p:nvPr/>
        </p:nvSpPr>
        <p:spPr>
          <a:xfrm>
            <a:off x="270340" y="252386"/>
            <a:ext cx="2416876" cy="400757"/>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a:t>Steps</a:t>
            </a:r>
          </a:p>
        </p:txBody>
      </p:sp>
    </p:spTree>
    <p:extLst>
      <p:ext uri="{BB962C8B-B14F-4D97-AF65-F5344CB8AC3E}">
        <p14:creationId xmlns:p14="http://schemas.microsoft.com/office/powerpoint/2010/main" val="1601374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26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repeatCount="indefinite" fill="hold" display="0">
                  <p:stCondLst>
                    <p:cond delay="indefinite"/>
                  </p:stCondLst>
                </p:cTn>
                <p:tgtEl>
                  <p:spTgt spid="3"/>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210DEE4-AF6D-E612-189E-D549FDDEF295}"/>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91FEC30F-9E0C-AB47-6677-D5C3D42C54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8" name="Straight Connector 7">
              <a:extLst>
                <a:ext uri="{FF2B5EF4-FFF2-40B4-BE49-F238E27FC236}">
                  <a16:creationId xmlns:a16="http://schemas.microsoft.com/office/drawing/2014/main" id="{63D97118-77B4-5418-50DC-E97426C6182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A662384F-1882-7067-42D2-4B95129E786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 name="Rectangle 23">
              <a:extLst>
                <a:ext uri="{FF2B5EF4-FFF2-40B4-BE49-F238E27FC236}">
                  <a16:creationId xmlns:a16="http://schemas.microsoft.com/office/drawing/2014/main" id="{44CF7485-B58A-EDC4-D27A-89276E197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25">
              <a:extLst>
                <a:ext uri="{FF2B5EF4-FFF2-40B4-BE49-F238E27FC236}">
                  <a16:creationId xmlns:a16="http://schemas.microsoft.com/office/drawing/2014/main" id="{A5ABF611-BAD7-5CDC-1F5A-3483CFD391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Isosceles Triangle 11">
              <a:extLst>
                <a:ext uri="{FF2B5EF4-FFF2-40B4-BE49-F238E27FC236}">
                  <a16:creationId xmlns:a16="http://schemas.microsoft.com/office/drawing/2014/main" id="{AD3FEEF3-7363-5C6B-42EA-C2A0229ACB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7">
              <a:extLst>
                <a:ext uri="{FF2B5EF4-FFF2-40B4-BE49-F238E27FC236}">
                  <a16:creationId xmlns:a16="http://schemas.microsoft.com/office/drawing/2014/main" id="{B26413D7-6C10-626C-8C93-12B2E48E9D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28">
              <a:extLst>
                <a:ext uri="{FF2B5EF4-FFF2-40B4-BE49-F238E27FC236}">
                  <a16:creationId xmlns:a16="http://schemas.microsoft.com/office/drawing/2014/main" id="{E2926D05-FD45-9E6D-1936-F35A98E67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9">
              <a:extLst>
                <a:ext uri="{FF2B5EF4-FFF2-40B4-BE49-F238E27FC236}">
                  <a16:creationId xmlns:a16="http://schemas.microsoft.com/office/drawing/2014/main" id="{6969D36A-52B6-EF06-A41B-084E31A33E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Isosceles Triangle 15">
              <a:extLst>
                <a:ext uri="{FF2B5EF4-FFF2-40B4-BE49-F238E27FC236}">
                  <a16:creationId xmlns:a16="http://schemas.microsoft.com/office/drawing/2014/main" id="{C0A7B858-D281-0C37-0689-CCB7CC11E3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Isosceles Triangle 16">
              <a:extLst>
                <a:ext uri="{FF2B5EF4-FFF2-40B4-BE49-F238E27FC236}">
                  <a16:creationId xmlns:a16="http://schemas.microsoft.com/office/drawing/2014/main" id="{3973C32D-EAEA-AE70-07FE-903EF8D4E0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19" name="Rectangle 18">
            <a:extLst>
              <a:ext uri="{FF2B5EF4-FFF2-40B4-BE49-F238E27FC236}">
                <a16:creationId xmlns:a16="http://schemas.microsoft.com/office/drawing/2014/main" id="{F420A951-FD03-25F2-DBAD-75F1C5C0BF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8BC4AF86-EAAE-4FE1-407A-AF221E52953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95245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2E88F2C-9040-4D83-1ABA-D2C4D820C55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1267"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AE9CBBC2-8065-80B7-5715-0D6FB20D87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25887"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5">
            <a:extLst>
              <a:ext uri="{FF2B5EF4-FFF2-40B4-BE49-F238E27FC236}">
                <a16:creationId xmlns:a16="http://schemas.microsoft.com/office/drawing/2014/main" id="{08F4F86A-F997-0349-C58F-7AFF61D056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2271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AB5E1C7E-23A8-36E7-EB4E-B56C6186FD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22712"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Rectangle 27">
            <a:extLst>
              <a:ext uri="{FF2B5EF4-FFF2-40B4-BE49-F238E27FC236}">
                <a16:creationId xmlns:a16="http://schemas.microsoft.com/office/drawing/2014/main" id="{548CF22B-B676-23DB-CDE4-31CFCC14A1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25886"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Isosceles Triangle 32">
            <a:extLst>
              <a:ext uri="{FF2B5EF4-FFF2-40B4-BE49-F238E27FC236}">
                <a16:creationId xmlns:a16="http://schemas.microsoft.com/office/drawing/2014/main" id="{9DBAB089-CD4B-0E70-9B5C-7617EA2096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25887"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5" name="Freeform: Shape 34">
            <a:extLst>
              <a:ext uri="{FF2B5EF4-FFF2-40B4-BE49-F238E27FC236}">
                <a16:creationId xmlns:a16="http://schemas.microsoft.com/office/drawing/2014/main" id="{547EA25B-2080-AC8D-3949-2ED46A2753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7769F6-94A1-5A09-A0DB-E42407BA03CA}"/>
              </a:ext>
            </a:extLst>
          </p:cNvPr>
          <p:cNvSpPr>
            <a:spLocks noGrp="1"/>
          </p:cNvSpPr>
          <p:nvPr>
            <p:ph type="title"/>
          </p:nvPr>
        </p:nvSpPr>
        <p:spPr>
          <a:xfrm>
            <a:off x="1124188" y="546985"/>
            <a:ext cx="3681557" cy="822542"/>
          </a:xfrm>
        </p:spPr>
        <p:txBody>
          <a:bodyPr vert="horz" lIns="91440" tIns="45720" rIns="91440" bIns="45720" rtlCol="0" anchor="b">
            <a:normAutofit/>
          </a:bodyPr>
          <a:lstStyle/>
          <a:p>
            <a:pPr>
              <a:lnSpc>
                <a:spcPct val="90000"/>
              </a:lnSpc>
            </a:pPr>
            <a:r>
              <a:rPr lang="en-US" sz="5100">
                <a:solidFill>
                  <a:srgbClr val="FFFFFF"/>
                </a:solidFill>
              </a:rPr>
              <a:t>Seed Plates</a:t>
            </a:r>
          </a:p>
        </p:txBody>
      </p:sp>
      <p:sp>
        <p:nvSpPr>
          <p:cNvPr id="37" name="Isosceles Triangle 36">
            <a:extLst>
              <a:ext uri="{FF2B5EF4-FFF2-40B4-BE49-F238E27FC236}">
                <a16:creationId xmlns:a16="http://schemas.microsoft.com/office/drawing/2014/main" id="{F87D2A84-486D-49DF-65A5-CA1C61E0BB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92146"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2DED6FFC-6EF4-25EF-DCC0-12257C5D0ACA}"/>
              </a:ext>
            </a:extLst>
          </p:cNvPr>
          <p:cNvSpPr>
            <a:spLocks noGrp="1" noRot="1" noMove="1" noResize="1" noEditPoints="1" noAdjustHandles="1" noChangeArrowheads="1" noChangeShapeType="1"/>
          </p:cNvSpPr>
          <p:nvPr/>
        </p:nvSpPr>
        <p:spPr>
          <a:xfrm>
            <a:off x="842597" y="3048000"/>
            <a:ext cx="569191" cy="63341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07F894A6-D337-1A66-9A03-DF5D2CCFB8E6}"/>
              </a:ext>
            </a:extLst>
          </p:cNvPr>
          <p:cNvSpPr/>
          <p:nvPr/>
        </p:nvSpPr>
        <p:spPr>
          <a:xfrm>
            <a:off x="7010621" y="1659357"/>
            <a:ext cx="3952567" cy="3952567"/>
          </a:xfrm>
          <a:prstGeom prst="ellipse">
            <a:avLst/>
          </a:prstGeom>
          <a:solidFill>
            <a:srgbClr val="FFD57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15023251-AED1-5A97-8D10-D42485051B8F}"/>
              </a:ext>
            </a:extLst>
          </p:cNvPr>
          <p:cNvSpPr/>
          <p:nvPr/>
        </p:nvSpPr>
        <p:spPr>
          <a:xfrm>
            <a:off x="8555124" y="2330429"/>
            <a:ext cx="826143" cy="826143"/>
          </a:xfrm>
          <a:prstGeom prst="ellipse">
            <a:avLst/>
          </a:prstGeom>
          <a:solidFill>
            <a:schemeClr val="accent4"/>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10FAFC7C-3153-8B79-3101-870DC40C2391}"/>
              </a:ext>
            </a:extLst>
          </p:cNvPr>
          <p:cNvSpPr/>
          <p:nvPr/>
        </p:nvSpPr>
        <p:spPr>
          <a:xfrm>
            <a:off x="7776233" y="3726316"/>
            <a:ext cx="826143" cy="826143"/>
          </a:xfrm>
          <a:prstGeom prst="ellipse">
            <a:avLst/>
          </a:prstGeom>
          <a:solidFill>
            <a:schemeClr val="accent4"/>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B93DAFDE-87B1-605F-4E3E-3D7C4182ABA1}"/>
              </a:ext>
            </a:extLst>
          </p:cNvPr>
          <p:cNvSpPr/>
          <p:nvPr/>
        </p:nvSpPr>
        <p:spPr>
          <a:xfrm>
            <a:off x="9377937" y="3681413"/>
            <a:ext cx="826143" cy="826143"/>
          </a:xfrm>
          <a:prstGeom prst="ellipse">
            <a:avLst/>
          </a:prstGeom>
          <a:solidFill>
            <a:schemeClr val="accent4"/>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itle 1">
            <a:extLst>
              <a:ext uri="{FF2B5EF4-FFF2-40B4-BE49-F238E27FC236}">
                <a16:creationId xmlns:a16="http://schemas.microsoft.com/office/drawing/2014/main" id="{12B925EA-76F4-D5C1-5F21-FF0CE537C06F}"/>
              </a:ext>
            </a:extLst>
          </p:cNvPr>
          <p:cNvSpPr txBox="1">
            <a:spLocks/>
          </p:cNvSpPr>
          <p:nvPr/>
        </p:nvSpPr>
        <p:spPr>
          <a:xfrm>
            <a:off x="270340" y="252386"/>
            <a:ext cx="2416876" cy="400757"/>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a:solidFill>
                  <a:schemeClr val="bg1"/>
                </a:solidFill>
              </a:rPr>
              <a:t>Steps</a:t>
            </a:r>
          </a:p>
        </p:txBody>
      </p:sp>
      <p:pic>
        <p:nvPicPr>
          <p:cNvPr id="5" name="Picture 4">
            <a:extLst>
              <a:ext uri="{FF2B5EF4-FFF2-40B4-BE49-F238E27FC236}">
                <a16:creationId xmlns:a16="http://schemas.microsoft.com/office/drawing/2014/main" id="{22B1282A-8FA0-5FE3-5904-2313861B203D}"/>
              </a:ext>
            </a:extLst>
          </p:cNvPr>
          <p:cNvPicPr>
            <a:picLocks noChangeAspect="1"/>
          </p:cNvPicPr>
          <p:nvPr/>
        </p:nvPicPr>
        <p:blipFill>
          <a:blip r:embed="rId3"/>
          <a:srcRect l="13272" r="32106"/>
          <a:stretch>
            <a:fillRect/>
          </a:stretch>
        </p:blipFill>
        <p:spPr>
          <a:xfrm rot="5400000">
            <a:off x="1912775" y="1071531"/>
            <a:ext cx="3741017" cy="5448228"/>
          </a:xfrm>
          <a:prstGeom prst="rect">
            <a:avLst/>
          </a:prstGeom>
        </p:spPr>
      </p:pic>
    </p:spTree>
    <p:extLst>
      <p:ext uri="{BB962C8B-B14F-4D97-AF65-F5344CB8AC3E}">
        <p14:creationId xmlns:p14="http://schemas.microsoft.com/office/powerpoint/2010/main" val="2430152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A5BC32A-E78C-8831-3D04-C8BF4B78DA08}"/>
            </a:ext>
          </a:extLst>
        </p:cNvPr>
        <p:cNvGrpSpPr/>
        <p:nvPr/>
      </p:nvGrpSpPr>
      <p:grpSpPr>
        <a:xfrm>
          <a:off x="0" y="0"/>
          <a:ext cx="0" cy="0"/>
          <a:chOff x="0" y="0"/>
          <a:chExt cx="0" cy="0"/>
        </a:xfrm>
      </p:grpSpPr>
      <p:grpSp>
        <p:nvGrpSpPr>
          <p:cNvPr id="17" name="Group 16">
            <a:extLst>
              <a:ext uri="{FF2B5EF4-FFF2-40B4-BE49-F238E27FC236}">
                <a16:creationId xmlns:a16="http://schemas.microsoft.com/office/drawing/2014/main" id="{EBE86EA4-C4F1-4465-B306-7A2BC22859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8" name="Straight Connector 17">
              <a:extLst>
                <a:ext uri="{FF2B5EF4-FFF2-40B4-BE49-F238E27FC236}">
                  <a16:creationId xmlns:a16="http://schemas.microsoft.com/office/drawing/2014/main" id="{A8279268-DB29-43BE-B57C-14977EACFDA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C8FA53C0-C1EF-4611-BAB3-65EEB16AA30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0" name="Rectangle 23">
              <a:extLst>
                <a:ext uri="{FF2B5EF4-FFF2-40B4-BE49-F238E27FC236}">
                  <a16:creationId xmlns:a16="http://schemas.microsoft.com/office/drawing/2014/main" id="{81CDACFC-DD8A-4CC0-B7FC-6030FC3536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5">
              <a:extLst>
                <a:ext uri="{FF2B5EF4-FFF2-40B4-BE49-F238E27FC236}">
                  <a16:creationId xmlns:a16="http://schemas.microsoft.com/office/drawing/2014/main" id="{0269F267-73D4-4CC3-BEC7-73335654DE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Isosceles Triangle 21">
              <a:extLst>
                <a:ext uri="{FF2B5EF4-FFF2-40B4-BE49-F238E27FC236}">
                  <a16:creationId xmlns:a16="http://schemas.microsoft.com/office/drawing/2014/main" id="{DC48F13D-B2D7-4EB8-9CA7-59243637C8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7">
              <a:extLst>
                <a:ext uri="{FF2B5EF4-FFF2-40B4-BE49-F238E27FC236}">
                  <a16:creationId xmlns:a16="http://schemas.microsoft.com/office/drawing/2014/main" id="{A82405B3-5A67-4DA2-8EDA-7AB65A8B4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8">
              <a:extLst>
                <a:ext uri="{FF2B5EF4-FFF2-40B4-BE49-F238E27FC236}">
                  <a16:creationId xmlns:a16="http://schemas.microsoft.com/office/drawing/2014/main" id="{7508BC7B-3BD2-4D96-A46E-82988222AC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9">
              <a:extLst>
                <a:ext uri="{FF2B5EF4-FFF2-40B4-BE49-F238E27FC236}">
                  <a16:creationId xmlns:a16="http://schemas.microsoft.com/office/drawing/2014/main" id="{4298D07C-2287-4B93-9041-935144DE1B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5">
              <a:extLst>
                <a:ext uri="{FF2B5EF4-FFF2-40B4-BE49-F238E27FC236}">
                  <a16:creationId xmlns:a16="http://schemas.microsoft.com/office/drawing/2014/main" id="{0F6BC886-C125-4903-8C2A-6FB687400D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a:extLst>
                <a:ext uri="{FF2B5EF4-FFF2-40B4-BE49-F238E27FC236}">
                  <a16:creationId xmlns:a16="http://schemas.microsoft.com/office/drawing/2014/main" id="{C9D0B38F-2E02-4E85-99EE-73595E7C89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9" name="Rectangle 28">
            <a:extLst>
              <a:ext uri="{FF2B5EF4-FFF2-40B4-BE49-F238E27FC236}">
                <a16:creationId xmlns:a16="http://schemas.microsoft.com/office/drawing/2014/main" id="{29FD90D9-0777-4927-90C9-E837E67730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Parallelogram 30">
            <a:extLst>
              <a:ext uri="{FF2B5EF4-FFF2-40B4-BE49-F238E27FC236}">
                <a16:creationId xmlns:a16="http://schemas.microsoft.com/office/drawing/2014/main" id="{F92D073F-0FE7-41B7-ADCD-5CE16DEEE0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1743" y="4181364"/>
            <a:ext cx="10548514" cy="2177879"/>
          </a:xfrm>
          <a:prstGeom prst="parallelogram">
            <a:avLst>
              <a:gd name="adj" fmla="val 29000"/>
            </a:avLst>
          </a:prstGeom>
          <a:solidFill>
            <a:schemeClr val="tx1">
              <a:alpha val="9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79803A-070F-6900-C585-4D9ECFB01C7B}"/>
              </a:ext>
            </a:extLst>
          </p:cNvPr>
          <p:cNvSpPr>
            <a:spLocks noGrp="1"/>
          </p:cNvSpPr>
          <p:nvPr>
            <p:ph type="title"/>
          </p:nvPr>
        </p:nvSpPr>
        <p:spPr>
          <a:xfrm>
            <a:off x="1760376" y="4704967"/>
            <a:ext cx="8380319" cy="765867"/>
          </a:xfrm>
        </p:spPr>
        <p:txBody>
          <a:bodyPr vert="horz" lIns="91440" tIns="45720" rIns="91440" bIns="45720" rtlCol="0" anchor="b">
            <a:normAutofit/>
          </a:bodyPr>
          <a:lstStyle/>
          <a:p>
            <a:pPr algn="r">
              <a:lnSpc>
                <a:spcPct val="90000"/>
              </a:lnSpc>
            </a:pPr>
            <a:r>
              <a:rPr lang="en-US" sz="4000"/>
              <a:t>Synchronized Lay</a:t>
            </a:r>
          </a:p>
        </p:txBody>
      </p:sp>
      <p:pic>
        <p:nvPicPr>
          <p:cNvPr id="12" name="IMG_8406_D91F904A-0011-4A9D-B0C2-6D66BB4CE6BB.mp4">
            <a:hlinkClick r:id="" action="ppaction://media"/>
            <a:extLst>
              <a:ext uri="{FF2B5EF4-FFF2-40B4-BE49-F238E27FC236}">
                <a16:creationId xmlns:a16="http://schemas.microsoft.com/office/drawing/2014/main" id="{32826269-302A-4523-7172-6AEC2557D7E9}"/>
              </a:ext>
            </a:extLst>
          </p:cNvPr>
          <p:cNvPicPr>
            <a:picLocks noChangeAspect="1"/>
          </p:cNvPicPr>
          <p:nvPr>
            <a:videoFile r:link="rId2"/>
            <p:extLst>
              <p:ext uri="{DAA4B4D4-6D71-4841-9C94-3DE7FCFB9230}">
                <p14:media xmlns:p14="http://schemas.microsoft.com/office/powerpoint/2010/main" r:embed="rId1"/>
              </p:ext>
            </p:extLst>
          </p:nvPr>
        </p:nvPicPr>
        <p:blipFill>
          <a:blip r:embed="rId7"/>
          <a:srcRect t="37172"/>
          <a:stretch>
            <a:fillRect/>
          </a:stretch>
        </p:blipFill>
        <p:spPr>
          <a:xfrm>
            <a:off x="5198339" y="661610"/>
            <a:ext cx="2880481" cy="3217333"/>
          </a:xfrm>
          <a:prstGeom prst="rect">
            <a:avLst/>
          </a:prstGeom>
        </p:spPr>
      </p:pic>
      <p:pic>
        <p:nvPicPr>
          <p:cNvPr id="5" name="Picture 4">
            <a:extLst>
              <a:ext uri="{FF2B5EF4-FFF2-40B4-BE49-F238E27FC236}">
                <a16:creationId xmlns:a16="http://schemas.microsoft.com/office/drawing/2014/main" id="{EA5CC163-D8E0-FF55-5C3F-88C94B46505C}"/>
              </a:ext>
            </a:extLst>
          </p:cNvPr>
          <p:cNvPicPr>
            <a:picLocks noChangeAspect="1"/>
          </p:cNvPicPr>
          <p:nvPr/>
        </p:nvPicPr>
        <p:blipFill>
          <a:blip r:embed="rId8"/>
          <a:srcRect l="35757" t="28720" r="33738" b="30876"/>
          <a:stretch>
            <a:fillRect/>
          </a:stretch>
        </p:blipFill>
        <p:spPr>
          <a:xfrm rot="5400000">
            <a:off x="1471115" y="672263"/>
            <a:ext cx="3217333" cy="3196027"/>
          </a:xfrm>
          <a:prstGeom prst="rect">
            <a:avLst/>
          </a:prstGeom>
        </p:spPr>
      </p:pic>
      <p:pic>
        <p:nvPicPr>
          <p:cNvPr id="3" name="IMG_7282_09B1C073-DCBF-49C3-99BD-6437BBC706C0.mp4">
            <a:hlinkClick r:id="" action="ppaction://media"/>
            <a:extLst>
              <a:ext uri="{FF2B5EF4-FFF2-40B4-BE49-F238E27FC236}">
                <a16:creationId xmlns:a16="http://schemas.microsoft.com/office/drawing/2014/main" id="{3ABDBE91-8088-957D-5C68-4FA857E069B1}"/>
              </a:ext>
            </a:extLst>
          </p:cNvPr>
          <p:cNvPicPr>
            <a:picLocks noGrp="1" noChangeAspect="1"/>
          </p:cNvPicPr>
          <p:nvPr>
            <p:ph idx="1"/>
            <a:videoFile r:link="rId4"/>
            <p:extLst>
              <p:ext uri="{DAA4B4D4-6D71-4841-9C94-3DE7FCFB9230}">
                <p14:media xmlns:p14="http://schemas.microsoft.com/office/powerpoint/2010/main" r:embed="rId3"/>
              </p:ext>
            </p:extLst>
          </p:nvPr>
        </p:nvPicPr>
        <p:blipFill>
          <a:blip r:embed="rId9"/>
          <a:stretch>
            <a:fillRect/>
          </a:stretch>
        </p:blipFill>
        <p:spPr>
          <a:xfrm>
            <a:off x="8599364" y="647324"/>
            <a:ext cx="1809749" cy="3217333"/>
          </a:xfrm>
          <a:prstGeom prst="rect">
            <a:avLst/>
          </a:prstGeom>
        </p:spPr>
      </p:pic>
      <p:sp>
        <p:nvSpPr>
          <p:cNvPr id="4" name="Title 1">
            <a:extLst>
              <a:ext uri="{FF2B5EF4-FFF2-40B4-BE49-F238E27FC236}">
                <a16:creationId xmlns:a16="http://schemas.microsoft.com/office/drawing/2014/main" id="{D603670E-5096-ECFE-7677-901B87A482DD}"/>
              </a:ext>
            </a:extLst>
          </p:cNvPr>
          <p:cNvSpPr txBox="1">
            <a:spLocks/>
          </p:cNvSpPr>
          <p:nvPr/>
        </p:nvSpPr>
        <p:spPr>
          <a:xfrm>
            <a:off x="270340" y="252386"/>
            <a:ext cx="2416876" cy="400757"/>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a:t>Steps</a:t>
            </a:r>
          </a:p>
        </p:txBody>
      </p:sp>
    </p:spTree>
    <p:extLst>
      <p:ext uri="{BB962C8B-B14F-4D97-AF65-F5344CB8AC3E}">
        <p14:creationId xmlns:p14="http://schemas.microsoft.com/office/powerpoint/2010/main" val="2891704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581" fill="hold"/>
                                        <p:tgtEl>
                                          <p:spTgt spid="12"/>
                                        </p:tgtEl>
                                      </p:cBhvr>
                                    </p:cmd>
                                  </p:childTnLst>
                                </p:cTn>
                              </p:par>
                              <p:par>
                                <p:cTn id="7" presetID="1" presetClass="mediacall" presetSubtype="0" fill="hold" nodeType="withEffect">
                                  <p:stCondLst>
                                    <p:cond delay="0"/>
                                  </p:stCondLst>
                                  <p:childTnLst>
                                    <p:cmd type="call" cmd="playFrom(0.0)">
                                      <p:cBhvr>
                                        <p:cTn id="8" dur="2772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9" repeatCount="indefinite" fill="hold" display="0">
                  <p:stCondLst>
                    <p:cond delay="indefinite"/>
                  </p:stCondLst>
                </p:cTn>
                <p:tgtEl>
                  <p:spTgt spid="12"/>
                </p:tgtEl>
              </p:cMediaNode>
            </p:video>
            <p:seq concurrent="1" nextAc="seek">
              <p:cTn id="10" restart="whenNotActive" fill="hold" evtFilter="cancelBubble" nodeType="interactiveSeq">
                <p:stCondLst>
                  <p:cond evt="onClick" delay="0">
                    <p:tgtEl>
                      <p:spTgt spid="1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12"/>
                                        </p:tgtEl>
                                      </p:cBhvr>
                                    </p:cmd>
                                  </p:childTnLst>
                                </p:cTn>
                              </p:par>
                            </p:childTnLst>
                          </p:cTn>
                        </p:par>
                      </p:childTnLst>
                    </p:cTn>
                  </p:par>
                </p:childTnLst>
              </p:cTn>
              <p:nextCondLst>
                <p:cond evt="onClick" delay="0">
                  <p:tgtEl>
                    <p:spTgt spid="12"/>
                  </p:tgtEl>
                </p:cond>
              </p:nextCondLst>
            </p:seq>
            <p:video>
              <p:cMediaNode vol="80000" mute="1">
                <p:cTn id="15" repeatCount="indefinite" fill="hold" display="0">
                  <p:stCondLst>
                    <p:cond delay="indefinite"/>
                  </p:stCondLst>
                </p:cTn>
                <p:tgtEl>
                  <p:spTgt spid="3"/>
                </p:tgtEl>
              </p:cMediaNode>
            </p:video>
            <p:seq concurrent="1" nextAc="seek">
              <p:cTn id="16" restart="whenNotActive" fill="hold" evtFilter="cancelBubble" nodeType="interactiveSeq">
                <p:stCondLst>
                  <p:cond evt="onClick" delay="0">
                    <p:tgtEl>
                      <p:spTgt spid="3"/>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B9C9C-C976-3243-3B42-E472BC48B7E5}"/>
            </a:ext>
          </a:extLst>
        </p:cNvPr>
        <p:cNvGrpSpPr/>
        <p:nvPr/>
      </p:nvGrpSpPr>
      <p:grpSpPr>
        <a:xfrm>
          <a:off x="0" y="0"/>
          <a:ext cx="0" cy="0"/>
          <a:chOff x="0" y="0"/>
          <a:chExt cx="0" cy="0"/>
        </a:xfrm>
      </p:grpSpPr>
      <p:pic>
        <p:nvPicPr>
          <p:cNvPr id="24" name="Screen Recording 2026-04-27 at 7.35.51 PM">
            <a:hlinkClick r:id="" action="ppaction://media"/>
            <a:extLst>
              <a:ext uri="{FF2B5EF4-FFF2-40B4-BE49-F238E27FC236}">
                <a16:creationId xmlns:a16="http://schemas.microsoft.com/office/drawing/2014/main" id="{CDB95811-D13F-BAFC-D72F-9E523AAA2879}"/>
              </a:ext>
            </a:extLst>
          </p:cNvPr>
          <p:cNvPicPr>
            <a:picLocks noChangeAspect="1"/>
          </p:cNvPicPr>
          <p:nvPr>
            <a:videoFile r:link="rId1"/>
            <p:extLst>
              <p:ext uri="{DAA4B4D4-6D71-4841-9C94-3DE7FCFB9230}">
                <p14:media xmlns:p14="http://schemas.microsoft.com/office/powerpoint/2010/main" r:embed="rId2">
                  <p14:trim st="3115.5287" end="6019.7433"/>
                </p14:media>
              </p:ext>
            </p:extLst>
          </p:nvPr>
        </p:nvPicPr>
        <p:blipFill>
          <a:blip r:embed="rId5"/>
          <a:stretch>
            <a:fillRect/>
          </a:stretch>
        </p:blipFill>
        <p:spPr>
          <a:xfrm>
            <a:off x="5887299" y="561478"/>
            <a:ext cx="5954180" cy="5638329"/>
          </a:xfrm>
          <a:prstGeom prst="rect">
            <a:avLst/>
          </a:prstGeom>
        </p:spPr>
      </p:pic>
      <p:sp>
        <p:nvSpPr>
          <p:cNvPr id="2" name="Title 1">
            <a:extLst>
              <a:ext uri="{FF2B5EF4-FFF2-40B4-BE49-F238E27FC236}">
                <a16:creationId xmlns:a16="http://schemas.microsoft.com/office/drawing/2014/main" id="{9B01A72F-4196-CE74-32D1-39880C1DA054}"/>
              </a:ext>
            </a:extLst>
          </p:cNvPr>
          <p:cNvSpPr>
            <a:spLocks noGrp="1"/>
          </p:cNvSpPr>
          <p:nvPr>
            <p:ph type="title"/>
          </p:nvPr>
        </p:nvSpPr>
        <p:spPr>
          <a:xfrm>
            <a:off x="350521" y="465071"/>
            <a:ext cx="4455105" cy="928014"/>
          </a:xfrm>
        </p:spPr>
        <p:txBody>
          <a:bodyPr>
            <a:normAutofit/>
          </a:bodyPr>
          <a:lstStyle/>
          <a:p>
            <a:r>
              <a:rPr lang="en-US"/>
              <a:t>Day 2: Movie Making</a:t>
            </a:r>
          </a:p>
        </p:txBody>
      </p:sp>
      <p:sp>
        <p:nvSpPr>
          <p:cNvPr id="3" name="Oval 2">
            <a:extLst>
              <a:ext uri="{FF2B5EF4-FFF2-40B4-BE49-F238E27FC236}">
                <a16:creationId xmlns:a16="http://schemas.microsoft.com/office/drawing/2014/main" id="{1DE6ED04-ACD4-E025-8385-0F00E75FD4D9}"/>
              </a:ext>
            </a:extLst>
          </p:cNvPr>
          <p:cNvSpPr/>
          <p:nvPr/>
        </p:nvSpPr>
        <p:spPr>
          <a:xfrm>
            <a:off x="853059" y="2510263"/>
            <a:ext cx="3952567" cy="3952567"/>
          </a:xfrm>
          <a:prstGeom prst="ellipse">
            <a:avLst/>
          </a:prstGeom>
          <a:solidFill>
            <a:srgbClr val="FFD57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F2D2620E-FBB5-7FE6-8158-CC9951CCB361}"/>
              </a:ext>
            </a:extLst>
          </p:cNvPr>
          <p:cNvSpPr/>
          <p:nvPr/>
        </p:nvSpPr>
        <p:spPr>
          <a:xfrm>
            <a:off x="1671595" y="3328799"/>
            <a:ext cx="2315497" cy="2315497"/>
          </a:xfrm>
          <a:prstGeom prst="ellipse">
            <a:avLst/>
          </a:prstGeom>
          <a:solidFill>
            <a:srgbClr val="FFD579"/>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BBA2BC5C-BF18-62A1-FB1C-C2DC364AD426}"/>
              </a:ext>
            </a:extLst>
          </p:cNvPr>
          <p:cNvCxnSpPr>
            <a:cxnSpLocks/>
            <a:endCxn id="4" idx="0"/>
          </p:cNvCxnSpPr>
          <p:nvPr/>
        </p:nvCxnSpPr>
        <p:spPr>
          <a:xfrm flipV="1">
            <a:off x="2829344" y="3328799"/>
            <a:ext cx="0" cy="2315497"/>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7FF1D142-74CD-A989-D2D0-E8573691D24B}"/>
              </a:ext>
            </a:extLst>
          </p:cNvPr>
          <p:cNvCxnSpPr>
            <a:cxnSpLocks/>
            <a:stCxn id="4" idx="2"/>
            <a:endCxn id="4" idx="6"/>
          </p:cNvCxnSpPr>
          <p:nvPr/>
        </p:nvCxnSpPr>
        <p:spPr>
          <a:xfrm>
            <a:off x="1671595" y="4486548"/>
            <a:ext cx="2315497"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5" name="Oval 4">
            <a:extLst>
              <a:ext uri="{FF2B5EF4-FFF2-40B4-BE49-F238E27FC236}">
                <a16:creationId xmlns:a16="http://schemas.microsoft.com/office/drawing/2014/main" id="{94268360-04AD-4699-B87F-56F69F940EAC}"/>
              </a:ext>
            </a:extLst>
          </p:cNvPr>
          <p:cNvSpPr/>
          <p:nvPr/>
        </p:nvSpPr>
        <p:spPr>
          <a:xfrm>
            <a:off x="2556497" y="4213701"/>
            <a:ext cx="545690" cy="545690"/>
          </a:xfrm>
          <a:prstGeom prst="ellipse">
            <a:avLst/>
          </a:prstGeom>
          <a:solidFill>
            <a:srgbClr val="FFD579"/>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0136BBBC-8783-9976-EA2C-FBF0AE44EFB1}"/>
              </a:ext>
            </a:extLst>
          </p:cNvPr>
          <p:cNvSpPr/>
          <p:nvPr/>
        </p:nvSpPr>
        <p:spPr>
          <a:xfrm>
            <a:off x="2236701" y="3893905"/>
            <a:ext cx="183375" cy="183375"/>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7D0F30BD-A0F0-E275-12A8-756DFDCF7119}"/>
              </a:ext>
            </a:extLst>
          </p:cNvPr>
          <p:cNvSpPr/>
          <p:nvPr/>
        </p:nvSpPr>
        <p:spPr>
          <a:xfrm>
            <a:off x="3238612" y="3893905"/>
            <a:ext cx="183375" cy="183375"/>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CC6E1743-B01A-BF96-B3D5-7C57A41548A1}"/>
              </a:ext>
            </a:extLst>
          </p:cNvPr>
          <p:cNvSpPr/>
          <p:nvPr/>
        </p:nvSpPr>
        <p:spPr>
          <a:xfrm>
            <a:off x="2230686" y="4895816"/>
            <a:ext cx="183375" cy="183375"/>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4A781B7C-CF83-1DC6-0EAB-59EB09D6947C}"/>
              </a:ext>
            </a:extLst>
          </p:cNvPr>
          <p:cNvSpPr/>
          <p:nvPr/>
        </p:nvSpPr>
        <p:spPr>
          <a:xfrm>
            <a:off x="3232597" y="4895816"/>
            <a:ext cx="183375" cy="183375"/>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AD2A99AD-16DD-1197-5514-AEFE70FB949E}"/>
              </a:ext>
            </a:extLst>
          </p:cNvPr>
          <p:cNvSpPr txBox="1">
            <a:spLocks/>
          </p:cNvSpPr>
          <p:nvPr/>
        </p:nvSpPr>
        <p:spPr>
          <a:xfrm>
            <a:off x="350521" y="1273831"/>
            <a:ext cx="3879093" cy="1097623"/>
          </a:xfrm>
          <a:prstGeom prst="rect">
            <a:avLst/>
          </a:prstGeom>
        </p:spPr>
        <p:txBody>
          <a:bodyPr vert="horz" lIns="91440" tIns="45720" rIns="91440" bIns="45720" rtlCol="0" anchor="t">
            <a:normAutofit fontScale="975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Making the plates: chemotaxis</a:t>
            </a:r>
          </a:p>
        </p:txBody>
      </p:sp>
      <p:sp>
        <p:nvSpPr>
          <p:cNvPr id="22" name="Title 1">
            <a:extLst>
              <a:ext uri="{FF2B5EF4-FFF2-40B4-BE49-F238E27FC236}">
                <a16:creationId xmlns:a16="http://schemas.microsoft.com/office/drawing/2014/main" id="{BA0D8C15-85C5-F22B-8CD3-FD789CCB8E40}"/>
              </a:ext>
            </a:extLst>
          </p:cNvPr>
          <p:cNvSpPr txBox="1">
            <a:spLocks/>
          </p:cNvSpPr>
          <p:nvPr/>
        </p:nvSpPr>
        <p:spPr>
          <a:xfrm>
            <a:off x="9738360" y="6245671"/>
            <a:ext cx="2453640" cy="351193"/>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000">
                <a:solidFill>
                  <a:schemeClr val="bg1"/>
                </a:solidFill>
              </a:rPr>
              <a:t>25C Glucose1 10X</a:t>
            </a:r>
          </a:p>
        </p:txBody>
      </p:sp>
    </p:spTree>
    <p:extLst>
      <p:ext uri="{BB962C8B-B14F-4D97-AF65-F5344CB8AC3E}">
        <p14:creationId xmlns:p14="http://schemas.microsoft.com/office/powerpoint/2010/main" val="3048222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74"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4"/>
                </p:tgtEl>
              </p:cMediaNode>
            </p:video>
            <p:seq concurrent="1" nextAc="seek">
              <p:cTn id="8" restart="whenNotActive" fill="hold" evtFilter="cancelBubble" nodeType="interactiveSeq">
                <p:stCondLst>
                  <p:cond evt="onClick" delay="0">
                    <p:tgtEl>
                      <p:spTgt spid="2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4"/>
                                        </p:tgtEl>
                                      </p:cBhvr>
                                    </p:cmd>
                                  </p:childTnLst>
                                </p:cTn>
                              </p:par>
                            </p:childTnLst>
                          </p:cTn>
                        </p:par>
                      </p:childTnLst>
                    </p:cTn>
                  </p:par>
                </p:childTnLst>
              </p:cTn>
              <p:nextCondLst>
                <p:cond evt="onClick" delay="0">
                  <p:tgtEl>
                    <p:spTgt spid="2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B9C9C-C976-3243-3B42-E472BC48B7E5}"/>
            </a:ext>
          </a:extLst>
        </p:cNvPr>
        <p:cNvGrpSpPr/>
        <p:nvPr/>
      </p:nvGrpSpPr>
      <p:grpSpPr>
        <a:xfrm>
          <a:off x="0" y="0"/>
          <a:ext cx="0" cy="0"/>
          <a:chOff x="0" y="0"/>
          <a:chExt cx="0" cy="0"/>
        </a:xfrm>
      </p:grpSpPr>
      <p:pic>
        <p:nvPicPr>
          <p:cNvPr id="24" name="Screen Recording 2026-04-27 at 7.35.51 PM">
            <a:hlinkClick r:id="" action="ppaction://media"/>
            <a:extLst>
              <a:ext uri="{FF2B5EF4-FFF2-40B4-BE49-F238E27FC236}">
                <a16:creationId xmlns:a16="http://schemas.microsoft.com/office/drawing/2014/main" id="{CDB95811-D13F-BAFC-D72F-9E523AAA2879}"/>
              </a:ext>
            </a:extLst>
          </p:cNvPr>
          <p:cNvPicPr>
            <a:picLocks noChangeAspect="1"/>
          </p:cNvPicPr>
          <p:nvPr>
            <a:videoFile r:link="rId1"/>
            <p:extLst>
              <p:ext uri="{DAA4B4D4-6D71-4841-9C94-3DE7FCFB9230}">
                <p14:media xmlns:p14="http://schemas.microsoft.com/office/powerpoint/2010/main" r:embed="rId2">
                  <p14:trim st="3115.5287" end="6019.7433"/>
                </p14:media>
              </p:ext>
            </p:extLst>
          </p:nvPr>
        </p:nvPicPr>
        <p:blipFill>
          <a:blip r:embed="rId5"/>
          <a:srcRect l="34851" t="29898" r="17909" b="25547"/>
          <a:stretch>
            <a:fillRect/>
          </a:stretch>
        </p:blipFill>
        <p:spPr>
          <a:xfrm>
            <a:off x="5690528" y="465071"/>
            <a:ext cx="6243874" cy="5576681"/>
          </a:xfrm>
          <a:prstGeom prst="rect">
            <a:avLst/>
          </a:prstGeom>
        </p:spPr>
      </p:pic>
      <p:sp>
        <p:nvSpPr>
          <p:cNvPr id="2" name="Title 1">
            <a:extLst>
              <a:ext uri="{FF2B5EF4-FFF2-40B4-BE49-F238E27FC236}">
                <a16:creationId xmlns:a16="http://schemas.microsoft.com/office/drawing/2014/main" id="{9B01A72F-4196-CE74-32D1-39880C1DA054}"/>
              </a:ext>
            </a:extLst>
          </p:cNvPr>
          <p:cNvSpPr>
            <a:spLocks noGrp="1"/>
          </p:cNvSpPr>
          <p:nvPr>
            <p:ph type="title"/>
          </p:nvPr>
        </p:nvSpPr>
        <p:spPr>
          <a:xfrm>
            <a:off x="350521" y="465071"/>
            <a:ext cx="4455105" cy="928014"/>
          </a:xfrm>
        </p:spPr>
        <p:txBody>
          <a:bodyPr>
            <a:normAutofit/>
          </a:bodyPr>
          <a:lstStyle/>
          <a:p>
            <a:r>
              <a:rPr lang="en-US"/>
              <a:t>Day 2: Movie Making</a:t>
            </a:r>
          </a:p>
        </p:txBody>
      </p:sp>
      <p:sp>
        <p:nvSpPr>
          <p:cNvPr id="3" name="Oval 2">
            <a:extLst>
              <a:ext uri="{FF2B5EF4-FFF2-40B4-BE49-F238E27FC236}">
                <a16:creationId xmlns:a16="http://schemas.microsoft.com/office/drawing/2014/main" id="{1DE6ED04-ACD4-E025-8385-0F00E75FD4D9}"/>
              </a:ext>
            </a:extLst>
          </p:cNvPr>
          <p:cNvSpPr/>
          <p:nvPr/>
        </p:nvSpPr>
        <p:spPr>
          <a:xfrm>
            <a:off x="853059" y="2510263"/>
            <a:ext cx="3952567" cy="3952567"/>
          </a:xfrm>
          <a:prstGeom prst="ellipse">
            <a:avLst/>
          </a:prstGeom>
          <a:solidFill>
            <a:srgbClr val="FFD57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F2D2620E-FBB5-7FE6-8158-CC9951CCB361}"/>
              </a:ext>
            </a:extLst>
          </p:cNvPr>
          <p:cNvSpPr/>
          <p:nvPr/>
        </p:nvSpPr>
        <p:spPr>
          <a:xfrm>
            <a:off x="1671595" y="3328799"/>
            <a:ext cx="2315497" cy="2315497"/>
          </a:xfrm>
          <a:prstGeom prst="ellipse">
            <a:avLst/>
          </a:prstGeom>
          <a:solidFill>
            <a:srgbClr val="FFD579"/>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BBA2BC5C-BF18-62A1-FB1C-C2DC364AD426}"/>
              </a:ext>
            </a:extLst>
          </p:cNvPr>
          <p:cNvCxnSpPr>
            <a:cxnSpLocks/>
            <a:endCxn id="4" idx="0"/>
          </p:cNvCxnSpPr>
          <p:nvPr/>
        </p:nvCxnSpPr>
        <p:spPr>
          <a:xfrm flipV="1">
            <a:off x="2829344" y="3328799"/>
            <a:ext cx="0" cy="2315497"/>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7FF1D142-74CD-A989-D2D0-E8573691D24B}"/>
              </a:ext>
            </a:extLst>
          </p:cNvPr>
          <p:cNvCxnSpPr>
            <a:cxnSpLocks/>
            <a:stCxn id="4" idx="2"/>
            <a:endCxn id="4" idx="6"/>
          </p:cNvCxnSpPr>
          <p:nvPr/>
        </p:nvCxnSpPr>
        <p:spPr>
          <a:xfrm>
            <a:off x="1671595" y="4486548"/>
            <a:ext cx="2315497"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5" name="Oval 4">
            <a:extLst>
              <a:ext uri="{FF2B5EF4-FFF2-40B4-BE49-F238E27FC236}">
                <a16:creationId xmlns:a16="http://schemas.microsoft.com/office/drawing/2014/main" id="{94268360-04AD-4699-B87F-56F69F940EAC}"/>
              </a:ext>
            </a:extLst>
          </p:cNvPr>
          <p:cNvSpPr/>
          <p:nvPr/>
        </p:nvSpPr>
        <p:spPr>
          <a:xfrm>
            <a:off x="2556497" y="4213701"/>
            <a:ext cx="545690" cy="545690"/>
          </a:xfrm>
          <a:prstGeom prst="ellipse">
            <a:avLst/>
          </a:prstGeom>
          <a:solidFill>
            <a:srgbClr val="FFD579"/>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0136BBBC-8783-9976-EA2C-FBF0AE44EFB1}"/>
              </a:ext>
            </a:extLst>
          </p:cNvPr>
          <p:cNvSpPr/>
          <p:nvPr/>
        </p:nvSpPr>
        <p:spPr>
          <a:xfrm>
            <a:off x="2236701" y="3893905"/>
            <a:ext cx="183375" cy="183375"/>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7D0F30BD-A0F0-E275-12A8-756DFDCF7119}"/>
              </a:ext>
            </a:extLst>
          </p:cNvPr>
          <p:cNvSpPr/>
          <p:nvPr/>
        </p:nvSpPr>
        <p:spPr>
          <a:xfrm>
            <a:off x="3238612" y="3893905"/>
            <a:ext cx="183375" cy="183375"/>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CC6E1743-B01A-BF96-B3D5-7C57A41548A1}"/>
              </a:ext>
            </a:extLst>
          </p:cNvPr>
          <p:cNvSpPr/>
          <p:nvPr/>
        </p:nvSpPr>
        <p:spPr>
          <a:xfrm>
            <a:off x="2230686" y="4895816"/>
            <a:ext cx="183375" cy="183375"/>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4A781B7C-CF83-1DC6-0EAB-59EB09D6947C}"/>
              </a:ext>
            </a:extLst>
          </p:cNvPr>
          <p:cNvSpPr/>
          <p:nvPr/>
        </p:nvSpPr>
        <p:spPr>
          <a:xfrm>
            <a:off x="3232597" y="4895816"/>
            <a:ext cx="183375" cy="183375"/>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AD2A99AD-16DD-1197-5514-AEFE70FB949E}"/>
              </a:ext>
            </a:extLst>
          </p:cNvPr>
          <p:cNvSpPr txBox="1">
            <a:spLocks/>
          </p:cNvSpPr>
          <p:nvPr/>
        </p:nvSpPr>
        <p:spPr>
          <a:xfrm>
            <a:off x="350521" y="1273831"/>
            <a:ext cx="3879093" cy="1097623"/>
          </a:xfrm>
          <a:prstGeom prst="rect">
            <a:avLst/>
          </a:prstGeom>
        </p:spPr>
        <p:txBody>
          <a:bodyPr vert="horz" lIns="91440" tIns="45720" rIns="91440" bIns="45720" rtlCol="0" anchor="t">
            <a:normAutofit fontScale="975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Making the plates: chemotaxis</a:t>
            </a:r>
          </a:p>
        </p:txBody>
      </p:sp>
      <p:sp>
        <p:nvSpPr>
          <p:cNvPr id="22" name="Title 1">
            <a:extLst>
              <a:ext uri="{FF2B5EF4-FFF2-40B4-BE49-F238E27FC236}">
                <a16:creationId xmlns:a16="http://schemas.microsoft.com/office/drawing/2014/main" id="{BA0D8C15-85C5-F22B-8CD3-FD789CCB8E40}"/>
              </a:ext>
            </a:extLst>
          </p:cNvPr>
          <p:cNvSpPr txBox="1">
            <a:spLocks/>
          </p:cNvSpPr>
          <p:nvPr/>
        </p:nvSpPr>
        <p:spPr>
          <a:xfrm>
            <a:off x="9738360" y="6245671"/>
            <a:ext cx="2453640" cy="351193"/>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000">
                <a:solidFill>
                  <a:schemeClr val="bg1"/>
                </a:solidFill>
              </a:rPr>
              <a:t>25C Glucose1 10X</a:t>
            </a:r>
          </a:p>
        </p:txBody>
      </p:sp>
    </p:spTree>
    <p:extLst>
      <p:ext uri="{BB962C8B-B14F-4D97-AF65-F5344CB8AC3E}">
        <p14:creationId xmlns:p14="http://schemas.microsoft.com/office/powerpoint/2010/main" val="1841442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74"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4"/>
                </p:tgtEl>
              </p:cMediaNode>
            </p:video>
            <p:seq concurrent="1" nextAc="seek">
              <p:cTn id="8" restart="whenNotActive" fill="hold" evtFilter="cancelBubble" nodeType="interactiveSeq">
                <p:stCondLst>
                  <p:cond evt="onClick" delay="0">
                    <p:tgtEl>
                      <p:spTgt spid="2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4"/>
                                        </p:tgtEl>
                                      </p:cBhvr>
                                    </p:cmd>
                                  </p:childTnLst>
                                </p:cTn>
                              </p:par>
                            </p:childTnLst>
                          </p:cTn>
                        </p:par>
                      </p:childTnLst>
                    </p:cTn>
                  </p:par>
                </p:childTnLst>
              </p:cTn>
              <p:nextCondLst>
                <p:cond evt="onClick" delay="0">
                  <p:tgtEl>
                    <p:spTgt spid="2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EC8C785-55F8-60F3-E4F0-3DDAE3A39A18}"/>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E124173C-722A-0AAB-AAF8-5DCCFFBB87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8" name="Straight Connector 7">
              <a:extLst>
                <a:ext uri="{FF2B5EF4-FFF2-40B4-BE49-F238E27FC236}">
                  <a16:creationId xmlns:a16="http://schemas.microsoft.com/office/drawing/2014/main" id="{FE64BA98-3BB8-A03E-8C4E-79FAED4E0DE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6684BF30-A27B-3F19-79D0-35C667F80A7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 name="Rectangle 23">
              <a:extLst>
                <a:ext uri="{FF2B5EF4-FFF2-40B4-BE49-F238E27FC236}">
                  <a16:creationId xmlns:a16="http://schemas.microsoft.com/office/drawing/2014/main" id="{C3BB91D8-2BFE-7DB9-82A2-9168BBA414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25">
              <a:extLst>
                <a:ext uri="{FF2B5EF4-FFF2-40B4-BE49-F238E27FC236}">
                  <a16:creationId xmlns:a16="http://schemas.microsoft.com/office/drawing/2014/main" id="{A4FDC8FD-CE32-C0F9-094C-4C3B394714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Isosceles Triangle 11">
              <a:extLst>
                <a:ext uri="{FF2B5EF4-FFF2-40B4-BE49-F238E27FC236}">
                  <a16:creationId xmlns:a16="http://schemas.microsoft.com/office/drawing/2014/main" id="{EED5E32E-7904-1C83-AADE-4F9737925A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7">
              <a:extLst>
                <a:ext uri="{FF2B5EF4-FFF2-40B4-BE49-F238E27FC236}">
                  <a16:creationId xmlns:a16="http://schemas.microsoft.com/office/drawing/2014/main" id="{637C152E-B568-4CE6-4D01-AD410C9DC5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28">
              <a:extLst>
                <a:ext uri="{FF2B5EF4-FFF2-40B4-BE49-F238E27FC236}">
                  <a16:creationId xmlns:a16="http://schemas.microsoft.com/office/drawing/2014/main" id="{DC68A78D-EC27-E6DC-8924-57077B72C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9">
              <a:extLst>
                <a:ext uri="{FF2B5EF4-FFF2-40B4-BE49-F238E27FC236}">
                  <a16:creationId xmlns:a16="http://schemas.microsoft.com/office/drawing/2014/main" id="{19D95F4C-0417-46CE-5D4C-A8F18B854E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Isosceles Triangle 15">
              <a:extLst>
                <a:ext uri="{FF2B5EF4-FFF2-40B4-BE49-F238E27FC236}">
                  <a16:creationId xmlns:a16="http://schemas.microsoft.com/office/drawing/2014/main" id="{EC7AF73B-88DB-40B7-E9CB-A6FFD58576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Isosceles Triangle 16">
              <a:extLst>
                <a:ext uri="{FF2B5EF4-FFF2-40B4-BE49-F238E27FC236}">
                  <a16:creationId xmlns:a16="http://schemas.microsoft.com/office/drawing/2014/main" id="{887CD9A3-5B05-D6E2-E3F1-37B976724A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19" name="Rectangle 18">
            <a:extLst>
              <a:ext uri="{FF2B5EF4-FFF2-40B4-BE49-F238E27FC236}">
                <a16:creationId xmlns:a16="http://schemas.microsoft.com/office/drawing/2014/main" id="{C7EA242F-33D6-F6F3-6CCE-D722242811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66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A5A69D54-0C1E-DCD4-623A-40225D1D36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23" name="Straight Connector 22">
            <a:extLst>
              <a:ext uri="{FF2B5EF4-FFF2-40B4-BE49-F238E27FC236}">
                <a16:creationId xmlns:a16="http://schemas.microsoft.com/office/drawing/2014/main" id="{EBB9959B-59DA-ADCC-1B18-74DA2B62877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639186"/>
            <a:ext cx="0" cy="3200400"/>
          </a:xfrm>
          <a:prstGeom prst="line">
            <a:avLst/>
          </a:prstGeom>
        </p:spPr>
        <p:style>
          <a:lnRef idx="1">
            <a:schemeClr val="accent1"/>
          </a:lnRef>
          <a:fillRef idx="0">
            <a:schemeClr val="accent1"/>
          </a:fillRef>
          <a:effectRef idx="0">
            <a:schemeClr val="accent1"/>
          </a:effectRef>
          <a:fontRef idx="minor">
            <a:schemeClr val="tx1"/>
          </a:fontRef>
        </p:style>
      </p:cxnSp>
      <p:sp>
        <p:nvSpPr>
          <p:cNvPr id="25" name="Isosceles Triangle 24">
            <a:extLst>
              <a:ext uri="{FF2B5EF4-FFF2-40B4-BE49-F238E27FC236}">
                <a16:creationId xmlns:a16="http://schemas.microsoft.com/office/drawing/2014/main" id="{A42725BF-D474-815F-CC16-C53598C6BA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flipV="1">
            <a:off x="11349404" y="1217756"/>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19">
            <a:extLst>
              <a:ext uri="{FF2B5EF4-FFF2-40B4-BE49-F238E27FC236}">
                <a16:creationId xmlns:a16="http://schemas.microsoft.com/office/drawing/2014/main" id="{CD0D93AA-3850-D270-4BBF-FF808E410E59}"/>
              </a:ext>
            </a:extLst>
          </p:cNvPr>
          <p:cNvSpPr>
            <a:spLocks noGrp="1" noRot="1" noMove="1" noResize="1" noEditPoints="1" noAdjustHandles="1" noChangeArrowheads="1" noChangeShapeType="1"/>
          </p:cNvSpPr>
          <p:nvPr/>
        </p:nvSpPr>
        <p:spPr>
          <a:xfrm>
            <a:off x="7266214" y="1420586"/>
            <a:ext cx="636815" cy="37392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itle 25">
            <a:extLst>
              <a:ext uri="{FF2B5EF4-FFF2-40B4-BE49-F238E27FC236}">
                <a16:creationId xmlns:a16="http://schemas.microsoft.com/office/drawing/2014/main" id="{0BE96949-4E41-0419-D2B0-629FCE61ABC6}"/>
              </a:ext>
            </a:extLst>
          </p:cNvPr>
          <p:cNvSpPr>
            <a:spLocks noGrp="1"/>
          </p:cNvSpPr>
          <p:nvPr>
            <p:ph type="title"/>
          </p:nvPr>
        </p:nvSpPr>
        <p:spPr>
          <a:xfrm>
            <a:off x="1157560" y="440034"/>
            <a:ext cx="9876880" cy="847258"/>
          </a:xfrm>
        </p:spPr>
        <p:txBody>
          <a:bodyPr/>
          <a:lstStyle/>
          <a:p>
            <a:r>
              <a:rPr lang="en-US"/>
              <a:t>Days 3 and 9: Data Collection Through Imaging</a:t>
            </a:r>
          </a:p>
        </p:txBody>
      </p:sp>
      <p:sp>
        <p:nvSpPr>
          <p:cNvPr id="28" name="Title 1">
            <a:extLst>
              <a:ext uri="{FF2B5EF4-FFF2-40B4-BE49-F238E27FC236}">
                <a16:creationId xmlns:a16="http://schemas.microsoft.com/office/drawing/2014/main" id="{44E3376E-4A47-0EE9-D4D4-F5F537C0A175}"/>
              </a:ext>
            </a:extLst>
          </p:cNvPr>
          <p:cNvSpPr txBox="1">
            <a:spLocks/>
          </p:cNvSpPr>
          <p:nvPr/>
        </p:nvSpPr>
        <p:spPr>
          <a:xfrm>
            <a:off x="6185025" y="1485887"/>
            <a:ext cx="5321212" cy="4593878"/>
          </a:xfrm>
          <a:prstGeom prst="rect">
            <a:avLst/>
          </a:prstGeom>
        </p:spPr>
        <p:txBody>
          <a:bodyPr vert="horz" lIns="91440" tIns="45720" rIns="91440" bIns="45720" rtlCol="0" anchor="b">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571500" indent="-571500">
              <a:buFont typeface="Arial" panose="020B0604020202020204" pitchFamily="34" charset="0"/>
              <a:buChar char="•"/>
            </a:pPr>
            <a:r>
              <a:rPr lang="en-US" sz="2800"/>
              <a:t>Worms mounted on agarose pads with levamisole to </a:t>
            </a:r>
            <a:r>
              <a:rPr lang="en-US" sz="2800" b="1"/>
              <a:t>immobilize movement</a:t>
            </a:r>
          </a:p>
          <a:p>
            <a:pPr marL="571500" indent="-571500">
              <a:buFont typeface="Arial" panose="020B0604020202020204" pitchFamily="34" charset="0"/>
              <a:buChar char="•"/>
            </a:pPr>
            <a:r>
              <a:rPr lang="en-US" sz="2800" b="1"/>
              <a:t>Confocal fluorescence microscopy</a:t>
            </a:r>
          </a:p>
          <a:p>
            <a:pPr marL="571500" indent="-571500">
              <a:buFont typeface="Arial" panose="020B0604020202020204" pitchFamily="34" charset="0"/>
              <a:buChar char="•"/>
            </a:pPr>
            <a:r>
              <a:rPr lang="en-US" sz="2800"/>
              <a:t>Fluorescent A</a:t>
            </a:r>
            <a:r>
              <a:rPr lang="el-GR" sz="2800"/>
              <a:t>β </a:t>
            </a:r>
            <a:r>
              <a:rPr lang="en-US" sz="2800"/>
              <a:t>signal allowed </a:t>
            </a:r>
            <a:r>
              <a:rPr lang="en-US" sz="2800" b="1"/>
              <a:t>location and intensity visualization of aggregate </a:t>
            </a:r>
          </a:p>
        </p:txBody>
      </p:sp>
      <p:pic>
        <p:nvPicPr>
          <p:cNvPr id="29" name="Content Placeholder 4">
            <a:extLst>
              <a:ext uri="{FF2B5EF4-FFF2-40B4-BE49-F238E27FC236}">
                <a16:creationId xmlns:a16="http://schemas.microsoft.com/office/drawing/2014/main" id="{C72183E9-E033-7743-C297-9E8B597D1F32}"/>
              </a:ext>
            </a:extLst>
          </p:cNvPr>
          <p:cNvPicPr>
            <a:picLocks noGrp="1" noChangeAspect="1"/>
          </p:cNvPicPr>
          <p:nvPr>
            <p:ph idx="1"/>
          </p:nvPr>
        </p:nvPicPr>
        <p:blipFill>
          <a:blip r:embed="rId3"/>
          <a:stretch>
            <a:fillRect/>
          </a:stretch>
        </p:blipFill>
        <p:spPr>
          <a:xfrm>
            <a:off x="1136087" y="1614832"/>
            <a:ext cx="4674638" cy="4674638"/>
          </a:xfrm>
          <a:prstGeom prst="rect">
            <a:avLst/>
          </a:prstGeom>
        </p:spPr>
      </p:pic>
      <p:sp>
        <p:nvSpPr>
          <p:cNvPr id="30" name="Title 1">
            <a:extLst>
              <a:ext uri="{FF2B5EF4-FFF2-40B4-BE49-F238E27FC236}">
                <a16:creationId xmlns:a16="http://schemas.microsoft.com/office/drawing/2014/main" id="{EB4B9D72-B07E-DB42-1282-3ABAE8977275}"/>
              </a:ext>
            </a:extLst>
          </p:cNvPr>
          <p:cNvSpPr txBox="1">
            <a:spLocks/>
          </p:cNvSpPr>
          <p:nvPr/>
        </p:nvSpPr>
        <p:spPr>
          <a:xfrm>
            <a:off x="1177927" y="6402372"/>
            <a:ext cx="4277475" cy="45562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000">
                <a:solidFill>
                  <a:schemeClr val="tx1"/>
                </a:solidFill>
              </a:rPr>
              <a:t>25C Glucose Confocal</a:t>
            </a:r>
          </a:p>
        </p:txBody>
      </p:sp>
    </p:spTree>
    <p:extLst>
      <p:ext uri="{BB962C8B-B14F-4D97-AF65-F5344CB8AC3E}">
        <p14:creationId xmlns:p14="http://schemas.microsoft.com/office/powerpoint/2010/main" val="41164851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EC8C785-55F8-60F3-E4F0-3DDAE3A39A18}"/>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E124173C-722A-0AAB-AAF8-5DCCFFBB87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8" name="Straight Connector 7">
              <a:extLst>
                <a:ext uri="{FF2B5EF4-FFF2-40B4-BE49-F238E27FC236}">
                  <a16:creationId xmlns:a16="http://schemas.microsoft.com/office/drawing/2014/main" id="{FE64BA98-3BB8-A03E-8C4E-79FAED4E0DE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6684BF30-A27B-3F19-79D0-35C667F80A7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 name="Rectangle 23">
              <a:extLst>
                <a:ext uri="{FF2B5EF4-FFF2-40B4-BE49-F238E27FC236}">
                  <a16:creationId xmlns:a16="http://schemas.microsoft.com/office/drawing/2014/main" id="{C3BB91D8-2BFE-7DB9-82A2-9168BBA414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25">
              <a:extLst>
                <a:ext uri="{FF2B5EF4-FFF2-40B4-BE49-F238E27FC236}">
                  <a16:creationId xmlns:a16="http://schemas.microsoft.com/office/drawing/2014/main" id="{A4FDC8FD-CE32-C0F9-094C-4C3B394714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Isosceles Triangle 11">
              <a:extLst>
                <a:ext uri="{FF2B5EF4-FFF2-40B4-BE49-F238E27FC236}">
                  <a16:creationId xmlns:a16="http://schemas.microsoft.com/office/drawing/2014/main" id="{EED5E32E-7904-1C83-AADE-4F9737925A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7">
              <a:extLst>
                <a:ext uri="{FF2B5EF4-FFF2-40B4-BE49-F238E27FC236}">
                  <a16:creationId xmlns:a16="http://schemas.microsoft.com/office/drawing/2014/main" id="{637C152E-B568-4CE6-4D01-AD410C9DC5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28">
              <a:extLst>
                <a:ext uri="{FF2B5EF4-FFF2-40B4-BE49-F238E27FC236}">
                  <a16:creationId xmlns:a16="http://schemas.microsoft.com/office/drawing/2014/main" id="{DC68A78D-EC27-E6DC-8924-57077B72C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9">
              <a:extLst>
                <a:ext uri="{FF2B5EF4-FFF2-40B4-BE49-F238E27FC236}">
                  <a16:creationId xmlns:a16="http://schemas.microsoft.com/office/drawing/2014/main" id="{19D95F4C-0417-46CE-5D4C-A8F18B854E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Isosceles Triangle 15">
              <a:extLst>
                <a:ext uri="{FF2B5EF4-FFF2-40B4-BE49-F238E27FC236}">
                  <a16:creationId xmlns:a16="http://schemas.microsoft.com/office/drawing/2014/main" id="{EC7AF73B-88DB-40B7-E9CB-A6FFD58576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Isosceles Triangle 16">
              <a:extLst>
                <a:ext uri="{FF2B5EF4-FFF2-40B4-BE49-F238E27FC236}">
                  <a16:creationId xmlns:a16="http://schemas.microsoft.com/office/drawing/2014/main" id="{887CD9A3-5B05-D6E2-E3F1-37B976724A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19" name="Rectangle 18">
            <a:extLst>
              <a:ext uri="{FF2B5EF4-FFF2-40B4-BE49-F238E27FC236}">
                <a16:creationId xmlns:a16="http://schemas.microsoft.com/office/drawing/2014/main" id="{C7EA242F-33D6-F6F3-6CCE-D722242811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66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A5A69D54-0C1E-DCD4-623A-40225D1D36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23" name="Straight Connector 22">
            <a:extLst>
              <a:ext uri="{FF2B5EF4-FFF2-40B4-BE49-F238E27FC236}">
                <a16:creationId xmlns:a16="http://schemas.microsoft.com/office/drawing/2014/main" id="{EBB9959B-59DA-ADCC-1B18-74DA2B62877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639186"/>
            <a:ext cx="0" cy="3200400"/>
          </a:xfrm>
          <a:prstGeom prst="line">
            <a:avLst/>
          </a:prstGeom>
        </p:spPr>
        <p:style>
          <a:lnRef idx="1">
            <a:schemeClr val="accent1"/>
          </a:lnRef>
          <a:fillRef idx="0">
            <a:schemeClr val="accent1"/>
          </a:fillRef>
          <a:effectRef idx="0">
            <a:schemeClr val="accent1"/>
          </a:effectRef>
          <a:fontRef idx="minor">
            <a:schemeClr val="tx1"/>
          </a:fontRef>
        </p:style>
      </p:cxnSp>
      <p:sp>
        <p:nvSpPr>
          <p:cNvPr id="25" name="Isosceles Triangle 24">
            <a:extLst>
              <a:ext uri="{FF2B5EF4-FFF2-40B4-BE49-F238E27FC236}">
                <a16:creationId xmlns:a16="http://schemas.microsoft.com/office/drawing/2014/main" id="{A42725BF-D474-815F-CC16-C53598C6BA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flipV="1">
            <a:off x="11349404" y="1217756"/>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19">
            <a:extLst>
              <a:ext uri="{FF2B5EF4-FFF2-40B4-BE49-F238E27FC236}">
                <a16:creationId xmlns:a16="http://schemas.microsoft.com/office/drawing/2014/main" id="{CD0D93AA-3850-D270-4BBF-FF808E410E59}"/>
              </a:ext>
            </a:extLst>
          </p:cNvPr>
          <p:cNvSpPr>
            <a:spLocks noGrp="1" noRot="1" noMove="1" noResize="1" noEditPoints="1" noAdjustHandles="1" noChangeArrowheads="1" noChangeShapeType="1"/>
          </p:cNvSpPr>
          <p:nvPr/>
        </p:nvSpPr>
        <p:spPr>
          <a:xfrm>
            <a:off x="7266214" y="1420586"/>
            <a:ext cx="636815" cy="37392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itle 25">
            <a:extLst>
              <a:ext uri="{FF2B5EF4-FFF2-40B4-BE49-F238E27FC236}">
                <a16:creationId xmlns:a16="http://schemas.microsoft.com/office/drawing/2014/main" id="{0BE96949-4E41-0419-D2B0-629FCE61ABC6}"/>
              </a:ext>
            </a:extLst>
          </p:cNvPr>
          <p:cNvSpPr>
            <a:spLocks noGrp="1"/>
          </p:cNvSpPr>
          <p:nvPr>
            <p:ph type="title"/>
          </p:nvPr>
        </p:nvSpPr>
        <p:spPr>
          <a:xfrm>
            <a:off x="890089" y="383663"/>
            <a:ext cx="8309940" cy="806500"/>
          </a:xfrm>
        </p:spPr>
        <p:txBody>
          <a:bodyPr/>
          <a:lstStyle/>
          <a:p>
            <a:r>
              <a:rPr lang="en-US"/>
              <a:t>Advanced Imaging and Quantification</a:t>
            </a:r>
          </a:p>
        </p:txBody>
      </p:sp>
      <p:pic>
        <p:nvPicPr>
          <p:cNvPr id="27" name="Screen Recording 2026-04-27 at 9.55.56 AM">
            <a:hlinkClick r:id="" action="ppaction://media"/>
            <a:extLst>
              <a:ext uri="{FF2B5EF4-FFF2-40B4-BE49-F238E27FC236}">
                <a16:creationId xmlns:a16="http://schemas.microsoft.com/office/drawing/2014/main" id="{7DB5377E-D4FD-562B-CC36-A42405B65F38}"/>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14267" t="7108" r="21338" b="10267"/>
          <a:stretch>
            <a:fillRect/>
          </a:stretch>
        </p:blipFill>
        <p:spPr>
          <a:xfrm>
            <a:off x="355784" y="1984586"/>
            <a:ext cx="5258491" cy="4505729"/>
          </a:xfrm>
          <a:prstGeom prst="rect">
            <a:avLst/>
          </a:prstGeom>
        </p:spPr>
      </p:pic>
      <p:pic>
        <p:nvPicPr>
          <p:cNvPr id="2" name="Picture 1">
            <a:extLst>
              <a:ext uri="{FF2B5EF4-FFF2-40B4-BE49-F238E27FC236}">
                <a16:creationId xmlns:a16="http://schemas.microsoft.com/office/drawing/2014/main" id="{E11CCAA2-5DC5-EB71-D20D-F77046573E2F}"/>
              </a:ext>
            </a:extLst>
          </p:cNvPr>
          <p:cNvPicPr>
            <a:picLocks noChangeAspect="1"/>
          </p:cNvPicPr>
          <p:nvPr/>
        </p:nvPicPr>
        <p:blipFill>
          <a:blip r:embed="rId6"/>
          <a:stretch>
            <a:fillRect/>
          </a:stretch>
        </p:blipFill>
        <p:spPr>
          <a:xfrm>
            <a:off x="5761457" y="3373273"/>
            <a:ext cx="6209839" cy="1494266"/>
          </a:xfrm>
          <a:prstGeom prst="rect">
            <a:avLst/>
          </a:prstGeom>
        </p:spPr>
      </p:pic>
      <p:pic>
        <p:nvPicPr>
          <p:cNvPr id="3" name="Picture 2">
            <a:extLst>
              <a:ext uri="{FF2B5EF4-FFF2-40B4-BE49-F238E27FC236}">
                <a16:creationId xmlns:a16="http://schemas.microsoft.com/office/drawing/2014/main" id="{7AE0BAB5-402B-8D55-E854-D045B0A56F23}"/>
              </a:ext>
            </a:extLst>
          </p:cNvPr>
          <p:cNvPicPr>
            <a:picLocks noChangeAspect="1"/>
          </p:cNvPicPr>
          <p:nvPr/>
        </p:nvPicPr>
        <p:blipFill>
          <a:blip r:embed="rId7"/>
          <a:stretch>
            <a:fillRect/>
          </a:stretch>
        </p:blipFill>
        <p:spPr>
          <a:xfrm>
            <a:off x="5770614" y="5045898"/>
            <a:ext cx="6209839" cy="1494266"/>
          </a:xfrm>
          <a:prstGeom prst="rect">
            <a:avLst/>
          </a:prstGeom>
        </p:spPr>
      </p:pic>
      <p:sp>
        <p:nvSpPr>
          <p:cNvPr id="4" name="Title 1">
            <a:extLst>
              <a:ext uri="{FF2B5EF4-FFF2-40B4-BE49-F238E27FC236}">
                <a16:creationId xmlns:a16="http://schemas.microsoft.com/office/drawing/2014/main" id="{4CE46D06-BDD4-9B11-A711-D6151702B6CE}"/>
              </a:ext>
            </a:extLst>
          </p:cNvPr>
          <p:cNvSpPr txBox="1">
            <a:spLocks/>
          </p:cNvSpPr>
          <p:nvPr/>
        </p:nvSpPr>
        <p:spPr>
          <a:xfrm>
            <a:off x="5809266" y="1564424"/>
            <a:ext cx="5768475" cy="1835903"/>
          </a:xfrm>
          <a:prstGeom prst="rect">
            <a:avLst/>
          </a:prstGeom>
        </p:spPr>
        <p:txBody>
          <a:bodyPr vert="horz" lIns="91440" tIns="45720" rIns="91440" bIns="45720" rtlCol="0" anchor="b">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285750" indent="-285750">
              <a:buFont typeface="Arial" panose="020B0604020202020204" pitchFamily="34" charset="0"/>
              <a:buChar char="•"/>
            </a:pPr>
            <a:r>
              <a:rPr lang="en-US" sz="1800">
                <a:solidFill>
                  <a:schemeClr val="accent2">
                    <a:lumMod val="75000"/>
                  </a:schemeClr>
                </a:solidFill>
              </a:rPr>
              <a:t>Confocal z stack - 3D reconstruction</a:t>
            </a:r>
          </a:p>
          <a:p>
            <a:pPr marL="285750" indent="-285750">
              <a:buFont typeface="Arial" panose="020B0604020202020204" pitchFamily="34" charset="0"/>
              <a:buChar char="•"/>
            </a:pPr>
            <a:r>
              <a:rPr lang="en-US" sz="1800">
                <a:solidFill>
                  <a:schemeClr val="accent2">
                    <a:lumMod val="75000"/>
                  </a:schemeClr>
                </a:solidFill>
              </a:rPr>
              <a:t>Epifluorescence imaging (DIC) - puncta across treatment groups</a:t>
            </a:r>
          </a:p>
          <a:p>
            <a:pPr marL="285750" indent="-285750">
              <a:buFont typeface="Arial" panose="020B0604020202020204" pitchFamily="34" charset="0"/>
              <a:buChar char="•"/>
            </a:pPr>
            <a:r>
              <a:rPr lang="en-US" sz="1800">
                <a:solidFill>
                  <a:schemeClr val="accent2">
                    <a:lumMod val="75000"/>
                  </a:schemeClr>
                </a:solidFill>
              </a:rPr>
              <a:t>Images compared for aggregate number, size, and distribution</a:t>
            </a:r>
          </a:p>
          <a:p>
            <a:pPr marL="285750" indent="-285750">
              <a:buFont typeface="Arial" panose="020B0604020202020204" pitchFamily="34" charset="0"/>
              <a:buChar char="•"/>
            </a:pPr>
            <a:r>
              <a:rPr lang="en-US" sz="1800">
                <a:solidFill>
                  <a:schemeClr val="accent2">
                    <a:lumMod val="75000"/>
                  </a:schemeClr>
                </a:solidFill>
              </a:rPr>
              <a:t>Raw microscopy and video data were quantified using ImageJ, </a:t>
            </a:r>
            <a:r>
              <a:rPr lang="en-US" sz="1800" err="1">
                <a:solidFill>
                  <a:schemeClr val="accent2">
                    <a:lumMod val="75000"/>
                  </a:schemeClr>
                </a:solidFill>
              </a:rPr>
              <a:t>Lolitrack</a:t>
            </a:r>
            <a:r>
              <a:rPr lang="en-US" sz="1800">
                <a:solidFill>
                  <a:schemeClr val="accent2">
                    <a:lumMod val="75000"/>
                  </a:schemeClr>
                </a:solidFill>
              </a:rPr>
              <a:t>, and Claude assisted analysis workflows</a:t>
            </a:r>
          </a:p>
        </p:txBody>
      </p:sp>
      <p:sp>
        <p:nvSpPr>
          <p:cNvPr id="6" name="TextBox 5">
            <a:extLst>
              <a:ext uri="{FF2B5EF4-FFF2-40B4-BE49-F238E27FC236}">
                <a16:creationId xmlns:a16="http://schemas.microsoft.com/office/drawing/2014/main" id="{7A56DD31-5FF5-BC0D-D5F3-D65BC25095D6}"/>
              </a:ext>
            </a:extLst>
          </p:cNvPr>
          <p:cNvSpPr txBox="1"/>
          <p:nvPr/>
        </p:nvSpPr>
        <p:spPr>
          <a:xfrm>
            <a:off x="291737" y="6497999"/>
            <a:ext cx="6104964" cy="369332"/>
          </a:xfrm>
          <a:prstGeom prst="rect">
            <a:avLst/>
          </a:prstGeom>
          <a:noFill/>
        </p:spPr>
        <p:txBody>
          <a:bodyPr wrap="square">
            <a:spAutoFit/>
          </a:bodyPr>
          <a:lstStyle/>
          <a:p>
            <a:r>
              <a:rPr lang="en-US"/>
              <a:t>15</a:t>
            </a:r>
            <a:r>
              <a:rPr lang="en-US" sz="1800"/>
              <a:t>C NGM Confocal</a:t>
            </a:r>
          </a:p>
        </p:txBody>
      </p:sp>
    </p:spTree>
    <p:extLst>
      <p:ext uri="{BB962C8B-B14F-4D97-AF65-F5344CB8AC3E}">
        <p14:creationId xmlns:p14="http://schemas.microsoft.com/office/powerpoint/2010/main" val="4248109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409"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7"/>
                                        </p:tgtEl>
                                      </p:cBhvr>
                                    </p:cmd>
                                  </p:childTnLst>
                                </p:cTn>
                              </p:par>
                            </p:childTnLst>
                          </p:cTn>
                        </p:par>
                      </p:childTnLst>
                    </p:cTn>
                  </p:par>
                </p:childTnLst>
              </p:cTn>
              <p:nextCondLst>
                <p:cond evt="onClick" delay="0">
                  <p:tgtEl>
                    <p:spTgt spid="27"/>
                  </p:tgtEl>
                </p:cond>
              </p:nextCondLst>
            </p:seq>
            <p:video>
              <p:cMediaNode vol="80000">
                <p:cTn id="12" repeatCount="indefinite" fill="hold" display="0">
                  <p:stCondLst>
                    <p:cond delay="indefinite"/>
                  </p:stCondLst>
                </p:cTn>
                <p:tgtEl>
                  <p:spTgt spid="27"/>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F03CD05-3946-0C6D-C06E-06EF34056D3E}"/>
              </a:ext>
            </a:extLst>
          </p:cNvPr>
          <p:cNvPicPr>
            <a:picLocks noChangeAspect="1"/>
          </p:cNvPicPr>
          <p:nvPr/>
        </p:nvPicPr>
        <p:blipFill>
          <a:blip r:embed="rId3"/>
          <a:stretch>
            <a:fillRect/>
          </a:stretch>
        </p:blipFill>
        <p:spPr>
          <a:xfrm>
            <a:off x="985434" y="3026042"/>
            <a:ext cx="4636296" cy="3256997"/>
          </a:xfrm>
          <a:prstGeom prst="rect">
            <a:avLst/>
          </a:prstGeom>
          <a:ln w="28575">
            <a:solidFill>
              <a:schemeClr val="tx1"/>
            </a:solidFill>
          </a:ln>
        </p:spPr>
      </p:pic>
      <p:pic>
        <p:nvPicPr>
          <p:cNvPr id="5" name="Picture 4">
            <a:extLst>
              <a:ext uri="{FF2B5EF4-FFF2-40B4-BE49-F238E27FC236}">
                <a16:creationId xmlns:a16="http://schemas.microsoft.com/office/drawing/2014/main" id="{122069BE-F7C2-EC02-4EAB-EF5330A2ADE4}"/>
              </a:ext>
            </a:extLst>
          </p:cNvPr>
          <p:cNvPicPr>
            <a:picLocks noChangeAspect="1"/>
          </p:cNvPicPr>
          <p:nvPr/>
        </p:nvPicPr>
        <p:blipFill>
          <a:blip r:embed="rId4"/>
          <a:stretch>
            <a:fillRect/>
          </a:stretch>
        </p:blipFill>
        <p:spPr>
          <a:xfrm>
            <a:off x="6412044" y="3026042"/>
            <a:ext cx="4617442" cy="3256997"/>
          </a:xfrm>
          <a:prstGeom prst="rect">
            <a:avLst/>
          </a:prstGeom>
          <a:ln w="28575">
            <a:solidFill>
              <a:schemeClr val="tx1"/>
            </a:solidFill>
          </a:ln>
        </p:spPr>
      </p:pic>
      <p:sp>
        <p:nvSpPr>
          <p:cNvPr id="11" name="TextBox 10">
            <a:extLst>
              <a:ext uri="{FF2B5EF4-FFF2-40B4-BE49-F238E27FC236}">
                <a16:creationId xmlns:a16="http://schemas.microsoft.com/office/drawing/2014/main" id="{A19EDFD1-EB79-09E1-46D2-B84293A0C3AE}"/>
              </a:ext>
            </a:extLst>
          </p:cNvPr>
          <p:cNvSpPr txBox="1"/>
          <p:nvPr/>
        </p:nvSpPr>
        <p:spPr>
          <a:xfrm>
            <a:off x="728420" y="1301857"/>
            <a:ext cx="8865030" cy="1384995"/>
          </a:xfrm>
          <a:prstGeom prst="rect">
            <a:avLst/>
          </a:prstGeom>
          <a:noFill/>
        </p:spPr>
        <p:txBody>
          <a:bodyPr wrap="square" rtlCol="0">
            <a:spAutoFit/>
          </a:bodyPr>
          <a:lstStyle/>
          <a:p>
            <a:pPr marL="285750" indent="-285750">
              <a:buFont typeface="Arial" panose="020B0604020202020204" pitchFamily="34" charset="0"/>
              <a:buChar char="•"/>
            </a:pPr>
            <a:r>
              <a:rPr lang="en-US" sz="2800"/>
              <a:t>15°C groups moved less overall</a:t>
            </a:r>
          </a:p>
          <a:p>
            <a:pPr marL="285750" indent="-285750">
              <a:buFont typeface="Arial" panose="020B0604020202020204" pitchFamily="34" charset="0"/>
              <a:buChar char="•"/>
            </a:pPr>
            <a:r>
              <a:rPr lang="en-US" sz="2800"/>
              <a:t>25°C groups were more active</a:t>
            </a:r>
          </a:p>
          <a:p>
            <a:pPr marL="285750" indent="-285750">
              <a:buFont typeface="Arial" panose="020B0604020202020204" pitchFamily="34" charset="0"/>
              <a:buChar char="•"/>
            </a:pPr>
            <a:r>
              <a:rPr lang="en-US" sz="2800"/>
              <a:t>Glucose did not clearly worsen movement/paralysis</a:t>
            </a:r>
          </a:p>
        </p:txBody>
      </p:sp>
      <p:sp>
        <p:nvSpPr>
          <p:cNvPr id="12" name="TextBox 11">
            <a:extLst>
              <a:ext uri="{FF2B5EF4-FFF2-40B4-BE49-F238E27FC236}">
                <a16:creationId xmlns:a16="http://schemas.microsoft.com/office/drawing/2014/main" id="{6BFED9AF-00FA-3DBC-CFED-E7808FFB0200}"/>
              </a:ext>
            </a:extLst>
          </p:cNvPr>
          <p:cNvSpPr txBox="1"/>
          <p:nvPr/>
        </p:nvSpPr>
        <p:spPr>
          <a:xfrm>
            <a:off x="728420" y="309966"/>
            <a:ext cx="4695987" cy="369332"/>
          </a:xfrm>
          <a:prstGeom prst="rect">
            <a:avLst/>
          </a:prstGeom>
          <a:noFill/>
        </p:spPr>
        <p:txBody>
          <a:bodyPr wrap="square" rtlCol="0">
            <a:spAutoFit/>
          </a:bodyPr>
          <a:lstStyle/>
          <a:p>
            <a:r>
              <a:rPr lang="en-US"/>
              <a:t>Behavioral Results</a:t>
            </a:r>
          </a:p>
        </p:txBody>
      </p:sp>
      <p:sp>
        <p:nvSpPr>
          <p:cNvPr id="13" name="TextBox 12">
            <a:extLst>
              <a:ext uri="{FF2B5EF4-FFF2-40B4-BE49-F238E27FC236}">
                <a16:creationId xmlns:a16="http://schemas.microsoft.com/office/drawing/2014/main" id="{4F5FFA2C-8BAB-256B-BF45-7B3746101EB3}"/>
              </a:ext>
            </a:extLst>
          </p:cNvPr>
          <p:cNvSpPr txBox="1"/>
          <p:nvPr/>
        </p:nvSpPr>
        <p:spPr>
          <a:xfrm>
            <a:off x="985434" y="6363368"/>
            <a:ext cx="4695987" cy="369332"/>
          </a:xfrm>
          <a:prstGeom prst="rect">
            <a:avLst/>
          </a:prstGeom>
          <a:noFill/>
        </p:spPr>
        <p:txBody>
          <a:bodyPr wrap="square" rtlCol="0">
            <a:spAutoFit/>
          </a:bodyPr>
          <a:lstStyle/>
          <a:p>
            <a:r>
              <a:rPr lang="en-US"/>
              <a:t>Two-way ANOVA (temp x glucose)</a:t>
            </a:r>
          </a:p>
        </p:txBody>
      </p:sp>
      <p:sp>
        <p:nvSpPr>
          <p:cNvPr id="14" name="TextBox 13">
            <a:extLst>
              <a:ext uri="{FF2B5EF4-FFF2-40B4-BE49-F238E27FC236}">
                <a16:creationId xmlns:a16="http://schemas.microsoft.com/office/drawing/2014/main" id="{3C40D7EE-925F-88BD-9B5B-909CBE5C2DB9}"/>
              </a:ext>
            </a:extLst>
          </p:cNvPr>
          <p:cNvSpPr txBox="1"/>
          <p:nvPr/>
        </p:nvSpPr>
        <p:spPr>
          <a:xfrm>
            <a:off x="6372771" y="6363368"/>
            <a:ext cx="4695987" cy="369332"/>
          </a:xfrm>
          <a:prstGeom prst="rect">
            <a:avLst/>
          </a:prstGeom>
          <a:noFill/>
        </p:spPr>
        <p:txBody>
          <a:bodyPr wrap="square" rtlCol="0">
            <a:spAutoFit/>
          </a:bodyPr>
          <a:lstStyle/>
          <a:p>
            <a:r>
              <a:rPr lang="en-US"/>
              <a:t>Two-way ANOVA</a:t>
            </a:r>
          </a:p>
        </p:txBody>
      </p:sp>
    </p:spTree>
    <p:extLst>
      <p:ext uri="{BB962C8B-B14F-4D97-AF65-F5344CB8AC3E}">
        <p14:creationId xmlns:p14="http://schemas.microsoft.com/office/powerpoint/2010/main" val="37323731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25C3D-5B17-CFF3-C34C-96567ABF5F19}"/>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73116C7-B8EB-26F9-D147-7FB7A989E8EA}"/>
              </a:ext>
            </a:extLst>
          </p:cNvPr>
          <p:cNvSpPr txBox="1"/>
          <p:nvPr/>
        </p:nvSpPr>
        <p:spPr>
          <a:xfrm>
            <a:off x="728420" y="892522"/>
            <a:ext cx="8865030" cy="1815882"/>
          </a:xfrm>
          <a:prstGeom prst="rect">
            <a:avLst/>
          </a:prstGeom>
          <a:noFill/>
        </p:spPr>
        <p:txBody>
          <a:bodyPr wrap="square" rtlCol="0">
            <a:spAutoFit/>
          </a:bodyPr>
          <a:lstStyle/>
          <a:p>
            <a:pPr marL="285750" indent="-285750">
              <a:buFont typeface="Arial" panose="020B0604020202020204" pitchFamily="34" charset="0"/>
              <a:buChar char="•"/>
            </a:pPr>
            <a:r>
              <a:rPr lang="en-US" sz="2800"/>
              <a:t>Aggregate burden was similar across groups</a:t>
            </a:r>
          </a:p>
          <a:p>
            <a:pPr marL="285750" indent="-285750">
              <a:buFont typeface="Arial" panose="020B0604020202020204" pitchFamily="34" charset="0"/>
              <a:buChar char="•"/>
            </a:pPr>
            <a:r>
              <a:rPr lang="en-US" sz="2800"/>
              <a:t>Glucose did not visibly increase plaque accumulation</a:t>
            </a:r>
          </a:p>
          <a:p>
            <a:pPr marL="285750" indent="-285750">
              <a:buFont typeface="Arial" panose="020B0604020202020204" pitchFamily="34" charset="0"/>
              <a:buChar char="•"/>
            </a:pPr>
            <a:r>
              <a:rPr lang="en-US" sz="2800"/>
              <a:t>Microscopy supported graph findings</a:t>
            </a:r>
          </a:p>
        </p:txBody>
      </p:sp>
      <p:sp>
        <p:nvSpPr>
          <p:cNvPr id="12" name="TextBox 11">
            <a:extLst>
              <a:ext uri="{FF2B5EF4-FFF2-40B4-BE49-F238E27FC236}">
                <a16:creationId xmlns:a16="http://schemas.microsoft.com/office/drawing/2014/main" id="{CB9979A5-F2E0-629C-3BC5-18729EBEC3BB}"/>
              </a:ext>
            </a:extLst>
          </p:cNvPr>
          <p:cNvSpPr txBox="1"/>
          <p:nvPr/>
        </p:nvSpPr>
        <p:spPr>
          <a:xfrm>
            <a:off x="728420" y="309966"/>
            <a:ext cx="4695987" cy="369332"/>
          </a:xfrm>
          <a:prstGeom prst="rect">
            <a:avLst/>
          </a:prstGeom>
          <a:noFill/>
        </p:spPr>
        <p:txBody>
          <a:bodyPr wrap="square" rtlCol="0">
            <a:spAutoFit/>
          </a:bodyPr>
          <a:lstStyle/>
          <a:p>
            <a:r>
              <a:rPr lang="en-US"/>
              <a:t>Aggregate Imaging Results</a:t>
            </a:r>
          </a:p>
        </p:txBody>
      </p:sp>
      <p:pic>
        <p:nvPicPr>
          <p:cNvPr id="2" name="Picture 1">
            <a:extLst>
              <a:ext uri="{FF2B5EF4-FFF2-40B4-BE49-F238E27FC236}">
                <a16:creationId xmlns:a16="http://schemas.microsoft.com/office/drawing/2014/main" id="{A52CF6A7-6A6B-2739-3F46-95660A14D9AC}"/>
              </a:ext>
            </a:extLst>
          </p:cNvPr>
          <p:cNvPicPr>
            <a:picLocks noChangeAspect="1"/>
          </p:cNvPicPr>
          <p:nvPr/>
        </p:nvPicPr>
        <p:blipFill>
          <a:blip r:embed="rId3"/>
          <a:stretch>
            <a:fillRect/>
          </a:stretch>
        </p:blipFill>
        <p:spPr>
          <a:xfrm>
            <a:off x="1162514" y="3026042"/>
            <a:ext cx="4658669" cy="3256997"/>
          </a:xfrm>
          <a:prstGeom prst="rect">
            <a:avLst/>
          </a:prstGeom>
          <a:ln w="28575">
            <a:solidFill>
              <a:schemeClr val="tx1"/>
            </a:solidFill>
          </a:ln>
        </p:spPr>
      </p:pic>
      <p:pic>
        <p:nvPicPr>
          <p:cNvPr id="3" name="Picture 2">
            <a:extLst>
              <a:ext uri="{FF2B5EF4-FFF2-40B4-BE49-F238E27FC236}">
                <a16:creationId xmlns:a16="http://schemas.microsoft.com/office/drawing/2014/main" id="{98DC4A0D-A8BC-1355-6137-0DDB3EBFECCF}"/>
              </a:ext>
            </a:extLst>
          </p:cNvPr>
          <p:cNvPicPr>
            <a:picLocks noChangeAspect="1"/>
          </p:cNvPicPr>
          <p:nvPr/>
        </p:nvPicPr>
        <p:blipFill>
          <a:blip r:embed="rId4"/>
          <a:stretch>
            <a:fillRect/>
          </a:stretch>
        </p:blipFill>
        <p:spPr>
          <a:xfrm>
            <a:off x="6376223" y="3026042"/>
            <a:ext cx="4709124" cy="3256997"/>
          </a:xfrm>
          <a:prstGeom prst="rect">
            <a:avLst/>
          </a:prstGeom>
          <a:ln w="28575">
            <a:solidFill>
              <a:schemeClr val="tx1"/>
            </a:solidFill>
          </a:ln>
        </p:spPr>
      </p:pic>
      <p:pic>
        <p:nvPicPr>
          <p:cNvPr id="6" name="Picture 5">
            <a:extLst>
              <a:ext uri="{FF2B5EF4-FFF2-40B4-BE49-F238E27FC236}">
                <a16:creationId xmlns:a16="http://schemas.microsoft.com/office/drawing/2014/main" id="{5020DC9F-254D-A4E4-9C31-25DB0ADE98E5}"/>
              </a:ext>
            </a:extLst>
          </p:cNvPr>
          <p:cNvPicPr>
            <a:picLocks noChangeAspect="1"/>
          </p:cNvPicPr>
          <p:nvPr/>
        </p:nvPicPr>
        <p:blipFill>
          <a:blip r:embed="rId5"/>
          <a:srcRect l="74810" t="33159" r="4879" b="4278"/>
          <a:stretch>
            <a:fillRect/>
          </a:stretch>
        </p:blipFill>
        <p:spPr>
          <a:xfrm>
            <a:off x="8538532" y="791865"/>
            <a:ext cx="2546815" cy="1887587"/>
          </a:xfrm>
          <a:prstGeom prst="rect">
            <a:avLst/>
          </a:prstGeom>
        </p:spPr>
      </p:pic>
      <p:sp>
        <p:nvSpPr>
          <p:cNvPr id="7" name="TextBox 6">
            <a:extLst>
              <a:ext uri="{FF2B5EF4-FFF2-40B4-BE49-F238E27FC236}">
                <a16:creationId xmlns:a16="http://schemas.microsoft.com/office/drawing/2014/main" id="{409D3B46-E5C3-AF4D-667B-B8DA243F91C9}"/>
              </a:ext>
            </a:extLst>
          </p:cNvPr>
          <p:cNvSpPr txBox="1"/>
          <p:nvPr/>
        </p:nvSpPr>
        <p:spPr>
          <a:xfrm>
            <a:off x="1162514" y="6363368"/>
            <a:ext cx="4695987" cy="369332"/>
          </a:xfrm>
          <a:prstGeom prst="rect">
            <a:avLst/>
          </a:prstGeom>
          <a:noFill/>
        </p:spPr>
        <p:txBody>
          <a:bodyPr wrap="square" rtlCol="0">
            <a:spAutoFit/>
          </a:bodyPr>
          <a:lstStyle/>
          <a:p>
            <a:r>
              <a:rPr lang="en-US"/>
              <a:t>Kruskal Wallis test</a:t>
            </a:r>
          </a:p>
        </p:txBody>
      </p:sp>
      <p:sp>
        <p:nvSpPr>
          <p:cNvPr id="8" name="TextBox 7">
            <a:extLst>
              <a:ext uri="{FF2B5EF4-FFF2-40B4-BE49-F238E27FC236}">
                <a16:creationId xmlns:a16="http://schemas.microsoft.com/office/drawing/2014/main" id="{D605AE3C-A176-FAF9-083F-62042C52CCEA}"/>
              </a:ext>
            </a:extLst>
          </p:cNvPr>
          <p:cNvSpPr txBox="1"/>
          <p:nvPr/>
        </p:nvSpPr>
        <p:spPr>
          <a:xfrm>
            <a:off x="6389360" y="6416011"/>
            <a:ext cx="4695987" cy="369332"/>
          </a:xfrm>
          <a:prstGeom prst="rect">
            <a:avLst/>
          </a:prstGeom>
          <a:noFill/>
        </p:spPr>
        <p:txBody>
          <a:bodyPr wrap="square" rtlCol="0">
            <a:spAutoFit/>
          </a:bodyPr>
          <a:lstStyle/>
          <a:p>
            <a:r>
              <a:rPr lang="en-US"/>
              <a:t>Kruskal Wallis test</a:t>
            </a:r>
          </a:p>
        </p:txBody>
      </p:sp>
    </p:spTree>
    <p:extLst>
      <p:ext uri="{BB962C8B-B14F-4D97-AF65-F5344CB8AC3E}">
        <p14:creationId xmlns:p14="http://schemas.microsoft.com/office/powerpoint/2010/main" val="36397005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6F2C7-22F0-0D26-815E-E113F9FEB427}"/>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EB6FEBC1-C962-BAEC-7278-665E744F6A7C}"/>
              </a:ext>
            </a:extLst>
          </p:cNvPr>
          <p:cNvSpPr txBox="1"/>
          <p:nvPr/>
        </p:nvSpPr>
        <p:spPr>
          <a:xfrm>
            <a:off x="298114" y="1340814"/>
            <a:ext cx="3933227" cy="3108543"/>
          </a:xfrm>
          <a:prstGeom prst="rect">
            <a:avLst/>
          </a:prstGeom>
          <a:noFill/>
        </p:spPr>
        <p:txBody>
          <a:bodyPr wrap="square" rtlCol="0">
            <a:spAutoFit/>
          </a:bodyPr>
          <a:lstStyle/>
          <a:p>
            <a:pPr marL="285750" indent="-285750">
              <a:buFont typeface="Arial" panose="020B0604020202020204" pitchFamily="34" charset="0"/>
              <a:buChar char="•"/>
            </a:pPr>
            <a:r>
              <a:rPr lang="en-US" sz="2800"/>
              <a:t>More aggregates did not equal worse movement</a:t>
            </a:r>
          </a:p>
          <a:p>
            <a:pPr marL="285750" indent="-285750">
              <a:buFont typeface="Arial" panose="020B0604020202020204" pitchFamily="34" charset="0"/>
              <a:buChar char="•"/>
            </a:pPr>
            <a:r>
              <a:rPr lang="en-US" sz="2800"/>
              <a:t>Aggregate presence alone may not predict behavioral decline</a:t>
            </a:r>
          </a:p>
        </p:txBody>
      </p:sp>
      <p:sp>
        <p:nvSpPr>
          <p:cNvPr id="12" name="TextBox 11">
            <a:extLst>
              <a:ext uri="{FF2B5EF4-FFF2-40B4-BE49-F238E27FC236}">
                <a16:creationId xmlns:a16="http://schemas.microsoft.com/office/drawing/2014/main" id="{19C5103E-2A6C-7989-3C94-FC06BBCE94AF}"/>
              </a:ext>
            </a:extLst>
          </p:cNvPr>
          <p:cNvSpPr txBox="1"/>
          <p:nvPr/>
        </p:nvSpPr>
        <p:spPr>
          <a:xfrm>
            <a:off x="728420" y="309966"/>
            <a:ext cx="5647803" cy="369332"/>
          </a:xfrm>
          <a:prstGeom prst="rect">
            <a:avLst/>
          </a:prstGeom>
          <a:noFill/>
        </p:spPr>
        <p:txBody>
          <a:bodyPr wrap="square" rtlCol="0">
            <a:spAutoFit/>
          </a:bodyPr>
          <a:lstStyle/>
          <a:p>
            <a:r>
              <a:rPr lang="en-US"/>
              <a:t>Relationship Between Aggregates and Movement</a:t>
            </a:r>
          </a:p>
        </p:txBody>
      </p:sp>
      <p:pic>
        <p:nvPicPr>
          <p:cNvPr id="4" name="Picture 3">
            <a:extLst>
              <a:ext uri="{FF2B5EF4-FFF2-40B4-BE49-F238E27FC236}">
                <a16:creationId xmlns:a16="http://schemas.microsoft.com/office/drawing/2014/main" id="{B9746049-B6A1-F08E-E468-A6E4F20C826F}"/>
              </a:ext>
            </a:extLst>
          </p:cNvPr>
          <p:cNvPicPr>
            <a:picLocks noChangeAspect="1"/>
          </p:cNvPicPr>
          <p:nvPr/>
        </p:nvPicPr>
        <p:blipFill>
          <a:blip r:embed="rId3"/>
          <a:stretch>
            <a:fillRect/>
          </a:stretch>
        </p:blipFill>
        <p:spPr>
          <a:xfrm>
            <a:off x="4589930" y="806427"/>
            <a:ext cx="7303956" cy="5562313"/>
          </a:xfrm>
          <a:prstGeom prst="rect">
            <a:avLst/>
          </a:prstGeom>
        </p:spPr>
      </p:pic>
      <p:sp>
        <p:nvSpPr>
          <p:cNvPr id="5" name="TextBox 4">
            <a:extLst>
              <a:ext uri="{FF2B5EF4-FFF2-40B4-BE49-F238E27FC236}">
                <a16:creationId xmlns:a16="http://schemas.microsoft.com/office/drawing/2014/main" id="{8FB27466-AAED-8B9E-8449-E7C394D0F220}"/>
              </a:ext>
            </a:extLst>
          </p:cNvPr>
          <p:cNvSpPr txBox="1"/>
          <p:nvPr/>
        </p:nvSpPr>
        <p:spPr>
          <a:xfrm>
            <a:off x="4589930" y="6416952"/>
            <a:ext cx="4695987" cy="369332"/>
          </a:xfrm>
          <a:prstGeom prst="rect">
            <a:avLst/>
          </a:prstGeom>
          <a:noFill/>
        </p:spPr>
        <p:txBody>
          <a:bodyPr wrap="square" rtlCol="0">
            <a:spAutoFit/>
          </a:bodyPr>
          <a:lstStyle/>
          <a:p>
            <a:r>
              <a:rPr lang="en-US"/>
              <a:t>Spearman rank correlation</a:t>
            </a:r>
          </a:p>
        </p:txBody>
      </p:sp>
    </p:spTree>
    <p:extLst>
      <p:ext uri="{BB962C8B-B14F-4D97-AF65-F5344CB8AC3E}">
        <p14:creationId xmlns:p14="http://schemas.microsoft.com/office/powerpoint/2010/main" val="12361656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7FF168E-0DAA-DCDC-691A-BC860AEA231D}"/>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20C9F2-81CE-2C6B-3C42-9C18F36AD0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C987E4-69EF-D643-102E-8D5A8E725012}"/>
              </a:ext>
            </a:extLst>
          </p:cNvPr>
          <p:cNvSpPr>
            <a:spLocks noGrp="1"/>
          </p:cNvSpPr>
          <p:nvPr>
            <p:ph type="title"/>
          </p:nvPr>
        </p:nvSpPr>
        <p:spPr>
          <a:xfrm>
            <a:off x="1286933" y="815975"/>
            <a:ext cx="10197494" cy="1099457"/>
          </a:xfrm>
        </p:spPr>
        <p:txBody>
          <a:bodyPr vert="horz" lIns="91440" tIns="45720" rIns="91440" bIns="45720" rtlCol="0" anchor="t">
            <a:normAutofit/>
          </a:bodyPr>
          <a:lstStyle/>
          <a:p>
            <a:r>
              <a:rPr lang="en-US"/>
              <a:t>Results Overview</a:t>
            </a:r>
          </a:p>
        </p:txBody>
      </p:sp>
      <p:sp>
        <p:nvSpPr>
          <p:cNvPr id="11" name="Isosceles Triangle 10">
            <a:extLst>
              <a:ext uri="{FF2B5EF4-FFF2-40B4-BE49-F238E27FC236}">
                <a16:creationId xmlns:a16="http://schemas.microsoft.com/office/drawing/2014/main" id="{39A051C3-8DB5-4EC3-80A4-436FD55444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Isosceles Triangle 12">
            <a:extLst>
              <a:ext uri="{FF2B5EF4-FFF2-40B4-BE49-F238E27FC236}">
                <a16:creationId xmlns:a16="http://schemas.microsoft.com/office/drawing/2014/main" id="{97E723ED-C8F9-B104-C76A-EFEE0AB869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Rectangle 2">
            <a:extLst>
              <a:ext uri="{FF2B5EF4-FFF2-40B4-BE49-F238E27FC236}">
                <a16:creationId xmlns:a16="http://schemas.microsoft.com/office/drawing/2014/main" id="{0581210D-BEA9-3FAD-400C-2FD7A6090D61}"/>
              </a:ext>
            </a:extLst>
          </p:cNvPr>
          <p:cNvSpPr/>
          <p:nvPr/>
        </p:nvSpPr>
        <p:spPr>
          <a:xfrm>
            <a:off x="1174751" y="2342805"/>
            <a:ext cx="2388596" cy="259976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EFF8110-E5B8-21DC-F38D-5E6F00376644}"/>
              </a:ext>
            </a:extLst>
          </p:cNvPr>
          <p:cNvSpPr txBox="1"/>
          <p:nvPr/>
        </p:nvSpPr>
        <p:spPr>
          <a:xfrm>
            <a:off x="1393601" y="2629675"/>
            <a:ext cx="1950895" cy="1938992"/>
          </a:xfrm>
          <a:prstGeom prst="rect">
            <a:avLst/>
          </a:prstGeom>
          <a:noFill/>
        </p:spPr>
        <p:txBody>
          <a:bodyPr wrap="square" rtlCol="0">
            <a:spAutoFit/>
          </a:bodyPr>
          <a:lstStyle/>
          <a:p>
            <a:r>
              <a:rPr lang="en-US" sz="2400">
                <a:solidFill>
                  <a:schemeClr val="bg1"/>
                </a:solidFill>
              </a:rPr>
              <a:t>Glucose did not significantly increase A</a:t>
            </a:r>
            <a:r>
              <a:rPr lang="el-GR" sz="2400">
                <a:solidFill>
                  <a:schemeClr val="bg1"/>
                </a:solidFill>
              </a:rPr>
              <a:t>β </a:t>
            </a:r>
            <a:r>
              <a:rPr lang="en-US" sz="2400">
                <a:solidFill>
                  <a:schemeClr val="bg1"/>
                </a:solidFill>
              </a:rPr>
              <a:t>aggregates</a:t>
            </a:r>
          </a:p>
        </p:txBody>
      </p:sp>
      <p:sp>
        <p:nvSpPr>
          <p:cNvPr id="7" name="Rectangle 6">
            <a:extLst>
              <a:ext uri="{FF2B5EF4-FFF2-40B4-BE49-F238E27FC236}">
                <a16:creationId xmlns:a16="http://schemas.microsoft.com/office/drawing/2014/main" id="{5DEFC52E-A9BE-CF83-11B8-830272DDD7FB}"/>
              </a:ext>
            </a:extLst>
          </p:cNvPr>
          <p:cNvSpPr/>
          <p:nvPr/>
        </p:nvSpPr>
        <p:spPr>
          <a:xfrm>
            <a:off x="3794351" y="2342805"/>
            <a:ext cx="2388596" cy="2599764"/>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AA3D806-3BA2-72BD-7BF3-82A1BAF2D5F3}"/>
              </a:ext>
            </a:extLst>
          </p:cNvPr>
          <p:cNvSpPr txBox="1"/>
          <p:nvPr/>
        </p:nvSpPr>
        <p:spPr>
          <a:xfrm>
            <a:off x="4085205" y="2629675"/>
            <a:ext cx="1939862" cy="1569660"/>
          </a:xfrm>
          <a:prstGeom prst="rect">
            <a:avLst/>
          </a:prstGeom>
          <a:noFill/>
        </p:spPr>
        <p:txBody>
          <a:bodyPr wrap="square" rtlCol="0">
            <a:spAutoFit/>
          </a:bodyPr>
          <a:lstStyle/>
          <a:p>
            <a:pPr lvl="0"/>
            <a:r>
              <a:rPr lang="en-US" sz="2400">
                <a:solidFill>
                  <a:schemeClr val="bg1"/>
                </a:solidFill>
              </a:rPr>
              <a:t>Glucose did not worsen paralysis metrics</a:t>
            </a:r>
          </a:p>
        </p:txBody>
      </p:sp>
      <p:sp>
        <p:nvSpPr>
          <p:cNvPr id="10" name="Rectangle 9">
            <a:extLst>
              <a:ext uri="{FF2B5EF4-FFF2-40B4-BE49-F238E27FC236}">
                <a16:creationId xmlns:a16="http://schemas.microsoft.com/office/drawing/2014/main" id="{32A672A1-228E-C94A-80CF-01C6E236A70E}"/>
              </a:ext>
            </a:extLst>
          </p:cNvPr>
          <p:cNvSpPr/>
          <p:nvPr/>
        </p:nvSpPr>
        <p:spPr>
          <a:xfrm>
            <a:off x="6402918" y="2342805"/>
            <a:ext cx="2388596" cy="2599764"/>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01D94DE-24CA-3AC4-FE71-EAAAB2600D3C}"/>
              </a:ext>
            </a:extLst>
          </p:cNvPr>
          <p:cNvSpPr txBox="1"/>
          <p:nvPr/>
        </p:nvSpPr>
        <p:spPr>
          <a:xfrm>
            <a:off x="6598683" y="2640147"/>
            <a:ext cx="2151530" cy="1938992"/>
          </a:xfrm>
          <a:prstGeom prst="rect">
            <a:avLst/>
          </a:prstGeom>
          <a:noFill/>
        </p:spPr>
        <p:txBody>
          <a:bodyPr wrap="square" rtlCol="0">
            <a:spAutoFit/>
          </a:bodyPr>
          <a:lstStyle/>
          <a:p>
            <a:pPr lvl="0"/>
            <a:r>
              <a:rPr lang="en-US" sz="2400" dirty="0">
                <a:solidFill>
                  <a:schemeClr val="bg1"/>
                </a:solidFill>
              </a:rPr>
              <a:t>Temperature had strongest effect on movement.</a:t>
            </a:r>
          </a:p>
          <a:p>
            <a:pPr lvl="0"/>
            <a:r>
              <a:rPr lang="en-US" sz="2400" dirty="0">
                <a:solidFill>
                  <a:schemeClr val="bg1"/>
                </a:solidFill>
              </a:rPr>
              <a:t>“cold-torpor”</a:t>
            </a:r>
          </a:p>
        </p:txBody>
      </p:sp>
      <p:sp>
        <p:nvSpPr>
          <p:cNvPr id="14" name="Rectangle 13">
            <a:extLst>
              <a:ext uri="{FF2B5EF4-FFF2-40B4-BE49-F238E27FC236}">
                <a16:creationId xmlns:a16="http://schemas.microsoft.com/office/drawing/2014/main" id="{5DB877F0-E1C6-EEE9-4910-DB539379168B}"/>
              </a:ext>
            </a:extLst>
          </p:cNvPr>
          <p:cNvSpPr/>
          <p:nvPr/>
        </p:nvSpPr>
        <p:spPr>
          <a:xfrm>
            <a:off x="9022516" y="2353277"/>
            <a:ext cx="2388596" cy="2599764"/>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2E58A248-185E-9FF7-F051-2970FA13E675}"/>
              </a:ext>
            </a:extLst>
          </p:cNvPr>
          <p:cNvSpPr txBox="1"/>
          <p:nvPr/>
        </p:nvSpPr>
        <p:spPr>
          <a:xfrm>
            <a:off x="9331299" y="2640147"/>
            <a:ext cx="1923764" cy="1938992"/>
          </a:xfrm>
          <a:prstGeom prst="rect">
            <a:avLst/>
          </a:prstGeom>
          <a:noFill/>
        </p:spPr>
        <p:txBody>
          <a:bodyPr wrap="square" rtlCol="0">
            <a:spAutoFit/>
          </a:bodyPr>
          <a:lstStyle/>
          <a:p>
            <a:pPr lvl="0"/>
            <a:r>
              <a:rPr lang="en-US" sz="2400">
                <a:solidFill>
                  <a:schemeClr val="bg1"/>
                </a:solidFill>
              </a:rPr>
              <a:t>Aggregate burden did not directly match motility</a:t>
            </a:r>
          </a:p>
        </p:txBody>
      </p:sp>
    </p:spTree>
    <p:extLst>
      <p:ext uri="{BB962C8B-B14F-4D97-AF65-F5344CB8AC3E}">
        <p14:creationId xmlns:p14="http://schemas.microsoft.com/office/powerpoint/2010/main" val="41931788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85EAC04-D112-3164-BB5C-357E5F535BB9}"/>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5E9530-E722-17D2-A5D9-A0ACB397A7C5}"/>
              </a:ext>
            </a:extLst>
          </p:cNvPr>
          <p:cNvSpPr>
            <a:spLocks noGrp="1"/>
          </p:cNvSpPr>
          <p:nvPr>
            <p:ph type="title"/>
          </p:nvPr>
        </p:nvSpPr>
        <p:spPr>
          <a:xfrm>
            <a:off x="1286933" y="609600"/>
            <a:ext cx="10197494" cy="1099457"/>
          </a:xfrm>
        </p:spPr>
        <p:txBody>
          <a:bodyPr vert="horz" lIns="91440" tIns="45720" rIns="91440" bIns="45720" rtlCol="0" anchor="t">
            <a:normAutofit/>
          </a:bodyPr>
          <a:lstStyle/>
          <a:p>
            <a:r>
              <a:rPr lang="en-US"/>
              <a:t>Was Our Hypothesis Supported?</a:t>
            </a:r>
          </a:p>
        </p:txBody>
      </p:sp>
      <p:sp>
        <p:nvSpPr>
          <p:cNvPr id="11" name="Isosceles Triangle 10">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Isosceles Triangle 12">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5" name="TextBox 2">
            <a:extLst>
              <a:ext uri="{FF2B5EF4-FFF2-40B4-BE49-F238E27FC236}">
                <a16:creationId xmlns:a16="http://schemas.microsoft.com/office/drawing/2014/main" id="{47EA0A0C-F9CA-392F-0410-0E219830FF4A}"/>
              </a:ext>
            </a:extLst>
          </p:cNvPr>
          <p:cNvGraphicFramePr/>
          <p:nvPr>
            <p:extLst>
              <p:ext uri="{D42A27DB-BD31-4B8C-83A1-F6EECF244321}">
                <p14:modId xmlns:p14="http://schemas.microsoft.com/office/powerpoint/2010/main" val="1651687237"/>
              </p:ext>
            </p:extLst>
          </p:nvPr>
        </p:nvGraphicFramePr>
        <p:xfrm>
          <a:off x="1286933" y="1004047"/>
          <a:ext cx="9618133" cy="50379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812180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BD660E6-842F-40CE-1C39-F13416627A4A}"/>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EFFB72-D965-2B6A-1FDF-D9D6E44D74A7}"/>
              </a:ext>
            </a:extLst>
          </p:cNvPr>
          <p:cNvSpPr>
            <a:spLocks noGrp="1"/>
          </p:cNvSpPr>
          <p:nvPr>
            <p:ph type="title"/>
          </p:nvPr>
        </p:nvSpPr>
        <p:spPr>
          <a:xfrm>
            <a:off x="1286933" y="609600"/>
            <a:ext cx="10197494" cy="1099457"/>
          </a:xfrm>
        </p:spPr>
        <p:txBody>
          <a:bodyPr vert="horz" lIns="91440" tIns="45720" rIns="91440" bIns="45720" rtlCol="0" anchor="t">
            <a:normAutofit/>
          </a:bodyPr>
          <a:lstStyle/>
          <a:p>
            <a:r>
              <a:rPr lang="en-US"/>
              <a:t>Implications + Relation to Previous Research</a:t>
            </a:r>
          </a:p>
        </p:txBody>
      </p:sp>
      <p:sp>
        <p:nvSpPr>
          <p:cNvPr id="11" name="Isosceles Triangle 10">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Isosceles Triangle 12">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5" name="TextBox 2">
            <a:extLst>
              <a:ext uri="{FF2B5EF4-FFF2-40B4-BE49-F238E27FC236}">
                <a16:creationId xmlns:a16="http://schemas.microsoft.com/office/drawing/2014/main" id="{CCD38DB2-CEBA-8958-2B92-280EA5575952}"/>
              </a:ext>
            </a:extLst>
          </p:cNvPr>
          <p:cNvGraphicFramePr/>
          <p:nvPr>
            <p:extLst>
              <p:ext uri="{D42A27DB-BD31-4B8C-83A1-F6EECF244321}">
                <p14:modId xmlns:p14="http://schemas.microsoft.com/office/powerpoint/2010/main" val="3706278713"/>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139785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F90F77D9-6A89-ECA6-B613-A0B5CB05201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E3A6A76-AE5D-49AE-9D49-90C0F15482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9A5CCB5-EF7C-48C3-B6DF-ADC1771CCD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6" name="Straight Connector 5">
              <a:extLst>
                <a:ext uri="{FF2B5EF4-FFF2-40B4-BE49-F238E27FC236}">
                  <a16:creationId xmlns:a16="http://schemas.microsoft.com/office/drawing/2014/main" id="{94CCC9E2-3000-4D65-A607-D2D2A37CAD3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3250D6C2-D9D4-4A9F-87A3-8EBB72794B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9A621299-817D-46DA-9048-2E0A16D4CF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Isosceles Triangle 13">
              <a:extLst>
                <a:ext uri="{FF2B5EF4-FFF2-40B4-BE49-F238E27FC236}">
                  <a16:creationId xmlns:a16="http://schemas.microsoft.com/office/drawing/2014/main" id="{9F8D7E4E-4190-4BB5-A1AA-20610B2C5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7">
              <a:extLst>
                <a:ext uri="{FF2B5EF4-FFF2-40B4-BE49-F238E27FC236}">
                  <a16:creationId xmlns:a16="http://schemas.microsoft.com/office/drawing/2014/main" id="{53FB6299-378D-4A25-91E6-9C6E0A3096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8">
              <a:extLst>
                <a:ext uri="{FF2B5EF4-FFF2-40B4-BE49-F238E27FC236}">
                  <a16:creationId xmlns:a16="http://schemas.microsoft.com/office/drawing/2014/main" id="{AECD26A0-ED75-4BE4-BFEC-885CBEDB5F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9">
              <a:extLst>
                <a:ext uri="{FF2B5EF4-FFF2-40B4-BE49-F238E27FC236}">
                  <a16:creationId xmlns:a16="http://schemas.microsoft.com/office/drawing/2014/main" id="{B459E0DD-85B6-45C6-8D5E-8E494E9472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8" name="Straight Connector 17">
              <a:extLst>
                <a:ext uri="{FF2B5EF4-FFF2-40B4-BE49-F238E27FC236}">
                  <a16:creationId xmlns:a16="http://schemas.microsoft.com/office/drawing/2014/main" id="{664D381D-8077-4635-82B6-CA7E6160D1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58017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9" name="Isosceles Triangle 18">
              <a:extLst>
                <a:ext uri="{FF2B5EF4-FFF2-40B4-BE49-F238E27FC236}">
                  <a16:creationId xmlns:a16="http://schemas.microsoft.com/office/drawing/2014/main" id="{B3F8D64C-15FA-42D6-AB21-7FB17F8316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9C8DDD52-FBB2-4634-B9F8-A341CDE106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9F0B2066-1EFB-54B1-E58F-E0573F27486F}"/>
              </a:ext>
            </a:extLst>
          </p:cNvPr>
          <p:cNvSpPr>
            <a:spLocks noGrp="1"/>
          </p:cNvSpPr>
          <p:nvPr>
            <p:ph type="title"/>
          </p:nvPr>
        </p:nvSpPr>
        <p:spPr>
          <a:xfrm>
            <a:off x="677334" y="401995"/>
            <a:ext cx="8596668" cy="1320800"/>
          </a:xfrm>
        </p:spPr>
        <p:txBody>
          <a:bodyPr vert="horz" lIns="91440" tIns="45720" rIns="91440" bIns="45720" rtlCol="0" anchor="t">
            <a:normAutofit/>
          </a:bodyPr>
          <a:lstStyle/>
          <a:p>
            <a:r>
              <a:rPr lang="en-US">
                <a:solidFill>
                  <a:srgbClr val="FFFFFF"/>
                </a:solidFill>
              </a:rPr>
              <a:t>Conclusion</a:t>
            </a:r>
          </a:p>
        </p:txBody>
      </p:sp>
      <p:sp>
        <p:nvSpPr>
          <p:cNvPr id="3" name="TextBox 2">
            <a:extLst>
              <a:ext uri="{FF2B5EF4-FFF2-40B4-BE49-F238E27FC236}">
                <a16:creationId xmlns:a16="http://schemas.microsoft.com/office/drawing/2014/main" id="{793C68F8-58E9-3915-1E9E-713C93D82FFA}"/>
              </a:ext>
            </a:extLst>
          </p:cNvPr>
          <p:cNvSpPr txBox="1"/>
          <p:nvPr/>
        </p:nvSpPr>
        <p:spPr>
          <a:xfrm>
            <a:off x="661320" y="1401326"/>
            <a:ext cx="8596668" cy="4703606"/>
          </a:xfrm>
          <a:prstGeom prst="rect">
            <a:avLst/>
          </a:prstGeom>
        </p:spPr>
        <p:txBody>
          <a:bodyPr vert="horz" lIns="91440" tIns="45720" rIns="91440" bIns="45720" rtlCol="0">
            <a:noAutofit/>
          </a:bodyPr>
          <a:lstStyle/>
          <a:p>
            <a:pPr marL="571500" indent="-571500">
              <a:spcBef>
                <a:spcPts val="1000"/>
              </a:spcBef>
              <a:buClr>
                <a:schemeClr val="bg1"/>
              </a:buClr>
              <a:buSzPct val="80000"/>
              <a:buFont typeface="Arial" panose="020B0604020202020204" pitchFamily="34" charset="0"/>
              <a:buChar char="•"/>
            </a:pPr>
            <a:r>
              <a:rPr lang="en-US" sz="4000" b="1">
                <a:solidFill>
                  <a:schemeClr val="bg1"/>
                </a:solidFill>
              </a:rPr>
              <a:t>Glucose showed no early detectable increase in Aβ burden</a:t>
            </a:r>
          </a:p>
          <a:p>
            <a:pPr marL="571500" indent="-571500">
              <a:spcBef>
                <a:spcPts val="1000"/>
              </a:spcBef>
              <a:buClr>
                <a:schemeClr val="bg1"/>
              </a:buClr>
              <a:buSzPct val="80000"/>
              <a:buFont typeface="Arial" panose="020B0604020202020204" pitchFamily="34" charset="0"/>
              <a:buChar char="•"/>
            </a:pPr>
            <a:r>
              <a:rPr lang="en-US" sz="4000" b="1">
                <a:solidFill>
                  <a:schemeClr val="bg1"/>
                </a:solidFill>
              </a:rPr>
              <a:t>Timing may matter more than presence alone</a:t>
            </a:r>
          </a:p>
          <a:p>
            <a:pPr marL="571500" indent="-571500">
              <a:spcBef>
                <a:spcPts val="1000"/>
              </a:spcBef>
              <a:buClr>
                <a:schemeClr val="bg1"/>
              </a:buClr>
              <a:buSzPct val="80000"/>
              <a:buFont typeface="Arial" panose="020B0604020202020204" pitchFamily="34" charset="0"/>
              <a:buChar char="•"/>
            </a:pPr>
            <a:r>
              <a:rPr lang="en-US" sz="4000" b="1">
                <a:solidFill>
                  <a:schemeClr val="bg1"/>
                </a:solidFill>
              </a:rPr>
              <a:t>Negative results can guide stronger future research</a:t>
            </a:r>
          </a:p>
        </p:txBody>
      </p:sp>
    </p:spTree>
    <p:extLst>
      <p:ext uri="{BB962C8B-B14F-4D97-AF65-F5344CB8AC3E}">
        <p14:creationId xmlns:p14="http://schemas.microsoft.com/office/powerpoint/2010/main" val="19675218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478FFB-90B7-1775-8AE7-0F6CF1323C81}"/>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67E9F1-56EF-F1B4-F649-56FE22E42565}"/>
              </a:ext>
            </a:extLst>
          </p:cNvPr>
          <p:cNvSpPr>
            <a:spLocks noGrp="1"/>
          </p:cNvSpPr>
          <p:nvPr>
            <p:ph type="title"/>
          </p:nvPr>
        </p:nvSpPr>
        <p:spPr>
          <a:xfrm>
            <a:off x="1286933" y="609600"/>
            <a:ext cx="10197494" cy="1099457"/>
          </a:xfrm>
        </p:spPr>
        <p:txBody>
          <a:bodyPr vert="horz" lIns="91440" tIns="45720" rIns="91440" bIns="45720" rtlCol="0">
            <a:normAutofit/>
          </a:bodyPr>
          <a:lstStyle/>
          <a:p>
            <a:r>
              <a:rPr lang="en-US"/>
              <a:t>Limitations + Sources of Error</a:t>
            </a:r>
          </a:p>
        </p:txBody>
      </p:sp>
      <p:sp>
        <p:nvSpPr>
          <p:cNvPr id="20" name="Isosceles Triangle 19">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Isosceles Triangle 21">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8" name="TextBox 2">
            <a:extLst>
              <a:ext uri="{FF2B5EF4-FFF2-40B4-BE49-F238E27FC236}">
                <a16:creationId xmlns:a16="http://schemas.microsoft.com/office/drawing/2014/main" id="{91193DF4-6B27-BBE6-7C31-A6D183537E3B}"/>
              </a:ext>
            </a:extLst>
          </p:cNvPr>
          <p:cNvGraphicFramePr/>
          <p:nvPr>
            <p:extLst>
              <p:ext uri="{D42A27DB-BD31-4B8C-83A1-F6EECF244321}">
                <p14:modId xmlns:p14="http://schemas.microsoft.com/office/powerpoint/2010/main" val="1427693725"/>
              </p:ext>
            </p:extLst>
          </p:nvPr>
        </p:nvGraphicFramePr>
        <p:xfrm>
          <a:off x="997253" y="1610752"/>
          <a:ext cx="10197494" cy="45538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3393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5DCA402-B10B-7469-1A4D-828B5828F4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B77CB1-F2AD-6D3B-1AA7-42127C4FF471}"/>
              </a:ext>
            </a:extLst>
          </p:cNvPr>
          <p:cNvSpPr>
            <a:spLocks noGrp="1"/>
          </p:cNvSpPr>
          <p:nvPr>
            <p:ph type="title"/>
          </p:nvPr>
        </p:nvSpPr>
        <p:spPr>
          <a:xfrm>
            <a:off x="5536734" y="609600"/>
            <a:ext cx="3737268" cy="1320800"/>
          </a:xfrm>
        </p:spPr>
        <p:txBody>
          <a:bodyPr vert="horz" lIns="91440" tIns="45720" rIns="91440" bIns="45720" rtlCol="0" anchor="t">
            <a:normAutofit/>
          </a:bodyPr>
          <a:lstStyle/>
          <a:p>
            <a:pPr>
              <a:lnSpc>
                <a:spcPct val="90000"/>
              </a:lnSpc>
            </a:pPr>
            <a:r>
              <a:rPr lang="en-US" sz="2800"/>
              <a:t>Future Modifications / Next Experiments</a:t>
            </a:r>
          </a:p>
        </p:txBody>
      </p:sp>
      <p:sp>
        <p:nvSpPr>
          <p:cNvPr id="3" name="TextBox 2">
            <a:extLst>
              <a:ext uri="{FF2B5EF4-FFF2-40B4-BE49-F238E27FC236}">
                <a16:creationId xmlns:a16="http://schemas.microsoft.com/office/drawing/2014/main" id="{D3348197-6D50-C318-A6D4-655CCB373A14}"/>
              </a:ext>
            </a:extLst>
          </p:cNvPr>
          <p:cNvSpPr txBox="1"/>
          <p:nvPr/>
        </p:nvSpPr>
        <p:spPr>
          <a:xfrm>
            <a:off x="5536734" y="1930400"/>
            <a:ext cx="4064439" cy="3880773"/>
          </a:xfrm>
          <a:prstGeom prst="rect">
            <a:avLst/>
          </a:prstGeom>
        </p:spPr>
        <p:txBody>
          <a:bodyPr vert="horz" lIns="91440" tIns="45720" rIns="91440" bIns="45720" rtlCol="0">
            <a:noAutofit/>
          </a:bodyPr>
          <a:lstStyle/>
          <a:p>
            <a:pPr marL="285750" indent="-285750">
              <a:spcBef>
                <a:spcPts val="1000"/>
              </a:spcBef>
              <a:buClr>
                <a:schemeClr val="accent1"/>
              </a:buClr>
              <a:buSzPct val="80000"/>
              <a:buFont typeface="Wingdings 3" charset="2"/>
              <a:buChar char=""/>
            </a:pPr>
            <a:r>
              <a:rPr lang="en-US" sz="2400" dirty="0">
                <a:solidFill>
                  <a:schemeClr val="tx1">
                    <a:lumMod val="75000"/>
                    <a:lumOff val="25000"/>
                  </a:schemeClr>
                </a:solidFill>
              </a:rPr>
              <a:t>Collect full Day 9 imaging data</a:t>
            </a:r>
          </a:p>
          <a:p>
            <a:pPr marL="285750" indent="-285750">
              <a:spcBef>
                <a:spcPts val="1000"/>
              </a:spcBef>
              <a:buClr>
                <a:schemeClr val="accent1"/>
              </a:buClr>
              <a:buSzPct val="80000"/>
              <a:buFont typeface="Wingdings 3" charset="2"/>
              <a:buChar char=""/>
            </a:pPr>
            <a:r>
              <a:rPr lang="en-US" sz="2400" dirty="0">
                <a:solidFill>
                  <a:schemeClr val="tx1">
                    <a:lumMod val="75000"/>
                    <a:lumOff val="25000"/>
                  </a:schemeClr>
                </a:solidFill>
              </a:rPr>
              <a:t>Test longer glucose exposure durations</a:t>
            </a:r>
          </a:p>
          <a:p>
            <a:pPr marL="285750" indent="-285750">
              <a:spcBef>
                <a:spcPts val="1000"/>
              </a:spcBef>
              <a:buClr>
                <a:schemeClr val="accent1"/>
              </a:buClr>
              <a:buSzPct val="80000"/>
              <a:buFont typeface="Wingdings 3" charset="2"/>
              <a:buChar char=""/>
            </a:pPr>
            <a:r>
              <a:rPr lang="en-US" sz="2400" dirty="0">
                <a:solidFill>
                  <a:schemeClr val="tx1">
                    <a:lumMod val="75000"/>
                    <a:lumOff val="25000"/>
                  </a:schemeClr>
                </a:solidFill>
              </a:rPr>
              <a:t>Compare glucose vs fructose vs sucrose</a:t>
            </a:r>
          </a:p>
          <a:p>
            <a:pPr marL="285750" indent="-285750">
              <a:spcBef>
                <a:spcPts val="1000"/>
              </a:spcBef>
              <a:buClr>
                <a:schemeClr val="accent1"/>
              </a:buClr>
              <a:buSzPct val="80000"/>
              <a:buFont typeface="Wingdings 3" charset="2"/>
              <a:buChar char=""/>
            </a:pPr>
            <a:r>
              <a:rPr lang="en-US" sz="2400" dirty="0">
                <a:solidFill>
                  <a:schemeClr val="tx1">
                    <a:lumMod val="75000"/>
                    <a:lumOff val="25000"/>
                  </a:schemeClr>
                </a:solidFill>
              </a:rPr>
              <a:t>Increase sample size</a:t>
            </a:r>
          </a:p>
          <a:p>
            <a:pPr marL="285750" indent="-285750">
              <a:spcBef>
                <a:spcPts val="1000"/>
              </a:spcBef>
              <a:buClr>
                <a:schemeClr val="accent1"/>
              </a:buClr>
              <a:buSzPct val="80000"/>
              <a:buFont typeface="Wingdings 3" charset="2"/>
              <a:buChar char=""/>
            </a:pPr>
            <a:r>
              <a:rPr lang="en-US" sz="2400" dirty="0">
                <a:solidFill>
                  <a:schemeClr val="tx1">
                    <a:lumMod val="75000"/>
                    <a:lumOff val="25000"/>
                  </a:schemeClr>
                </a:solidFill>
              </a:rPr>
              <a:t>Measure age specific exposure windows</a:t>
            </a:r>
          </a:p>
          <a:p>
            <a:pPr marL="285750" indent="-285750">
              <a:spcBef>
                <a:spcPts val="1000"/>
              </a:spcBef>
              <a:buClr>
                <a:schemeClr val="accent1"/>
              </a:buClr>
              <a:buSzPct val="80000"/>
              <a:buFont typeface="Wingdings 3" charset="2"/>
              <a:buChar char=""/>
            </a:pPr>
            <a:endParaRPr lang="en-US" sz="2400" dirty="0">
              <a:solidFill>
                <a:schemeClr val="tx1">
                  <a:lumMod val="75000"/>
                  <a:lumOff val="25000"/>
                </a:schemeClr>
              </a:solidFill>
            </a:endParaRPr>
          </a:p>
        </p:txBody>
      </p:sp>
      <p:pic>
        <p:nvPicPr>
          <p:cNvPr id="7" name="Picture 6">
            <a:extLst>
              <a:ext uri="{FF2B5EF4-FFF2-40B4-BE49-F238E27FC236}">
                <a16:creationId xmlns:a16="http://schemas.microsoft.com/office/drawing/2014/main" id="{01ED95FB-14EA-FD26-96D5-6E76106A4E5B}"/>
              </a:ext>
            </a:extLst>
          </p:cNvPr>
          <p:cNvPicPr>
            <a:picLocks noChangeAspect="1"/>
          </p:cNvPicPr>
          <p:nvPr/>
        </p:nvPicPr>
        <p:blipFill>
          <a:blip r:embed="rId3"/>
          <a:srcRect l="18499" r="22501"/>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48" name="Isosceles Triangle 47">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1389693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CB791-36BE-1779-0F98-2EF8E2EEE97F}"/>
            </a:ext>
          </a:extLst>
        </p:cNvPr>
        <p:cNvGrpSpPr/>
        <p:nvPr/>
      </p:nvGrpSpPr>
      <p:grpSpPr>
        <a:xfrm>
          <a:off x="0" y="0"/>
          <a:ext cx="0" cy="0"/>
          <a:chOff x="0" y="0"/>
          <a:chExt cx="0" cy="0"/>
        </a:xfrm>
      </p:grpSpPr>
      <p:sp>
        <p:nvSpPr>
          <p:cNvPr id="8" name="Rectangle 4">
            <a:extLst>
              <a:ext uri="{FF2B5EF4-FFF2-40B4-BE49-F238E27FC236}">
                <a16:creationId xmlns:a16="http://schemas.microsoft.com/office/drawing/2014/main" id="{1031D662-DF3E-E55E-D28A-FD8F39A1FBD3}"/>
              </a:ext>
            </a:extLst>
          </p:cNvPr>
          <p:cNvSpPr>
            <a:spLocks noGrp="1" noChangeArrowheads="1"/>
          </p:cNvSpPr>
          <p:nvPr>
            <p:ph type="title"/>
          </p:nvPr>
        </p:nvSpPr>
        <p:spPr bwMode="auto">
          <a:xfrm>
            <a:off x="1" y="174119"/>
            <a:ext cx="12191999" cy="6683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defTabSz="914400" rtl="0" eaLnBrk="0" fontAlgn="base" latinLnBrk="0" hangingPunct="0">
              <a:lnSpc>
                <a:spcPct val="200000"/>
              </a:lnSpc>
              <a:spcBef>
                <a:spcPct val="0"/>
              </a:spcBef>
              <a:spcAft>
                <a:spcPct val="0"/>
              </a:spcAft>
              <a:buClrTx/>
              <a:buSzTx/>
              <a:buFontTx/>
              <a:buNone/>
              <a:tabLst/>
            </a:pPr>
            <a:r>
              <a:rPr kumimoji="0" lang="en-US" altLang="en-US" sz="1200" b="0" i="0" u="none" strike="noStrike" cap="none" normalizeH="0" baseline="0">
                <a:ln>
                  <a:noFill/>
                </a:ln>
                <a:solidFill>
                  <a:srgbClr val="1B1B1B"/>
                </a:solidFill>
                <a:effectLst/>
                <a:latin typeface="Times New Roman" panose="02020603050405020304" pitchFamily="18" charset="0"/>
              </a:rPr>
              <a:t>Agarwal, P., Ford, C. N., </a:t>
            </a:r>
            <a:r>
              <a:rPr kumimoji="0" lang="en-US" altLang="en-US" sz="1200" b="0" i="0" u="none" strike="noStrike" cap="none" normalizeH="0" baseline="0" err="1">
                <a:ln>
                  <a:noFill/>
                </a:ln>
                <a:solidFill>
                  <a:srgbClr val="1B1B1B"/>
                </a:solidFill>
                <a:effectLst/>
                <a:latin typeface="Times New Roman" panose="02020603050405020304" pitchFamily="18" charset="0"/>
              </a:rPr>
              <a:t>Leurgans</a:t>
            </a:r>
            <a:r>
              <a:rPr kumimoji="0" lang="en-US" altLang="en-US" sz="1200" b="0" i="0" u="none" strike="noStrike" cap="none" normalizeH="0" baseline="0">
                <a:ln>
                  <a:noFill/>
                </a:ln>
                <a:solidFill>
                  <a:srgbClr val="1B1B1B"/>
                </a:solidFill>
                <a:effectLst/>
                <a:latin typeface="Times New Roman" panose="02020603050405020304" pitchFamily="18" charset="0"/>
              </a:rPr>
              <a:t>, S. E., Beck, T., Desai, P., Dhana, K., Evans, D. A., Halloway, S., Holland, T. M., Krueger, K. R., Liu, X., Rajan, K. B., &amp; Bennett, D. A. (2023). Dietary Sugar Intake Associated with a Higher Risk of Dementia in Community-Dwelling Older Adults. </a:t>
            </a:r>
            <a:r>
              <a:rPr kumimoji="0" lang="en-US" altLang="en-US" sz="1200" b="0" i="1" u="none" strike="noStrike" cap="none" normalizeH="0" baseline="0">
                <a:ln>
                  <a:noFill/>
                </a:ln>
                <a:solidFill>
                  <a:srgbClr val="1B1B1B"/>
                </a:solidFill>
                <a:effectLst/>
                <a:latin typeface="Times New Roman" panose="02020603050405020304" pitchFamily="18" charset="0"/>
              </a:rPr>
              <a:t>Journal of Alzheimer's disease : JAD</a:t>
            </a:r>
            <a:r>
              <a:rPr kumimoji="0" lang="en-US" altLang="en-US" sz="1200" b="0" i="0" u="none" strike="noStrike" cap="none" normalizeH="0" baseline="0">
                <a:ln>
                  <a:noFill/>
                </a:ln>
                <a:solidFill>
                  <a:srgbClr val="1B1B1B"/>
                </a:solidFill>
                <a:effectLst/>
                <a:latin typeface="Times New Roman" panose="02020603050405020304" pitchFamily="18" charset="0"/>
              </a:rPr>
              <a:t>, </a:t>
            </a:r>
            <a:r>
              <a:rPr kumimoji="0" lang="en-US" altLang="en-US" sz="1200" b="0" i="1" u="none" strike="noStrike" cap="none" normalizeH="0" baseline="0">
                <a:ln>
                  <a:noFill/>
                </a:ln>
                <a:solidFill>
                  <a:srgbClr val="1B1B1B"/>
                </a:solidFill>
                <a:effectLst/>
                <a:latin typeface="Times New Roman" panose="02020603050405020304" pitchFamily="18" charset="0"/>
              </a:rPr>
              <a:t>95</a:t>
            </a:r>
            <a:r>
              <a:rPr kumimoji="0" lang="en-US" altLang="en-US" sz="1200" b="0" i="0" u="none" strike="noStrike" cap="none" normalizeH="0" baseline="0">
                <a:ln>
                  <a:noFill/>
                </a:ln>
                <a:solidFill>
                  <a:srgbClr val="1B1B1B"/>
                </a:solidFill>
                <a:effectLst/>
                <a:latin typeface="Times New Roman" panose="02020603050405020304" pitchFamily="18" charset="0"/>
              </a:rPr>
              <a:t>(4), 1417–1425. </a:t>
            </a:r>
            <a:r>
              <a:rPr kumimoji="0" lang="en-US" altLang="en-US" sz="1200" b="0" i="0" u="sng" strike="noStrike" cap="none" normalizeH="0" baseline="0">
                <a:ln>
                  <a:noFill/>
                </a:ln>
                <a:solidFill>
                  <a:srgbClr val="1155CC"/>
                </a:solidFill>
                <a:effectLst/>
                <a:latin typeface="Times New Roman" panose="02020603050405020304" pitchFamily="18" charset="0"/>
                <a:hlinkClick r:id="rId3"/>
              </a:rPr>
              <a:t>https://doi.org/10.3233/JAD-230013</a:t>
            </a:r>
            <a:r>
              <a:rPr kumimoji="0" lang="en-US" altLang="en-US" sz="1200" b="0" i="0" u="none" strike="noStrike" cap="none" normalizeH="0" baseline="0">
                <a:ln>
                  <a:noFill/>
                </a:ln>
                <a:solidFill>
                  <a:srgbClr val="1B1B1B"/>
                </a:solidFill>
                <a:effectLst/>
                <a:latin typeface="Times New Roman" panose="02020603050405020304" pitchFamily="18" charset="0"/>
              </a:rPr>
              <a:t> </a:t>
            </a:r>
            <a:endParaRPr kumimoji="0" lang="en-US" altLang="en-US" sz="900" b="0" i="0" u="none" strike="noStrike" cap="none" normalizeH="0" baseline="0">
              <a:ln>
                <a:noFill/>
              </a:ln>
              <a:solidFill>
                <a:srgbClr val="000000"/>
              </a:solidFill>
              <a:effectLst/>
            </a:endParaRPr>
          </a:p>
          <a:p>
            <a:pPr marL="0" marR="0" lvl="0" indent="-457200" defTabSz="914400" rtl="0" eaLnBrk="0" fontAlgn="base" latinLnBrk="0" hangingPunct="0">
              <a:lnSpc>
                <a:spcPct val="200000"/>
              </a:lnSpc>
              <a:spcBef>
                <a:spcPct val="0"/>
              </a:spcBef>
              <a:spcAft>
                <a:spcPct val="0"/>
              </a:spcAft>
              <a:buClrTx/>
              <a:buSzTx/>
              <a:buFontTx/>
              <a:buNone/>
              <a:tabLst/>
            </a:pPr>
            <a:r>
              <a:rPr kumimoji="0" lang="en-US" altLang="en-US" sz="1200" b="0" i="0" u="none" strike="noStrike" cap="none" normalizeH="0" baseline="0">
                <a:ln>
                  <a:noFill/>
                </a:ln>
                <a:solidFill>
                  <a:srgbClr val="1B1B1B"/>
                </a:solidFill>
                <a:effectLst/>
                <a:latin typeface="Times New Roman" panose="02020603050405020304" pitchFamily="18" charset="0"/>
              </a:rPr>
              <a:t>Baranowski, B. J., Bott, K. N., &amp; MacPherson, R. E. K. (2018). Evaluation of neuropathological effects of a high-fat high-sucrose diet in middle-aged male C57BL6/J mice. </a:t>
            </a:r>
            <a:r>
              <a:rPr kumimoji="0" lang="en-US" altLang="en-US" sz="1200" b="0" i="1" u="none" strike="noStrike" cap="none" normalizeH="0" baseline="0">
                <a:ln>
                  <a:noFill/>
                </a:ln>
                <a:solidFill>
                  <a:srgbClr val="1B1B1B"/>
                </a:solidFill>
                <a:effectLst/>
                <a:latin typeface="Times New Roman" panose="02020603050405020304" pitchFamily="18" charset="0"/>
              </a:rPr>
              <a:t>Physiological reports</a:t>
            </a:r>
            <a:r>
              <a:rPr kumimoji="0" lang="en-US" altLang="en-US" sz="1200" b="0" i="0" u="none" strike="noStrike" cap="none" normalizeH="0" baseline="0">
                <a:ln>
                  <a:noFill/>
                </a:ln>
                <a:solidFill>
                  <a:srgbClr val="1B1B1B"/>
                </a:solidFill>
                <a:effectLst/>
                <a:latin typeface="Times New Roman" panose="02020603050405020304" pitchFamily="18" charset="0"/>
              </a:rPr>
              <a:t>, </a:t>
            </a:r>
            <a:r>
              <a:rPr kumimoji="0" lang="en-US" altLang="en-US" sz="1200" b="0" i="1" u="none" strike="noStrike" cap="none" normalizeH="0" baseline="0">
                <a:ln>
                  <a:noFill/>
                </a:ln>
                <a:solidFill>
                  <a:srgbClr val="1B1B1B"/>
                </a:solidFill>
                <a:effectLst/>
                <a:latin typeface="Times New Roman" panose="02020603050405020304" pitchFamily="18" charset="0"/>
              </a:rPr>
              <a:t>6</a:t>
            </a:r>
            <a:r>
              <a:rPr kumimoji="0" lang="en-US" altLang="en-US" sz="1200" b="0" i="0" u="none" strike="noStrike" cap="none" normalizeH="0" baseline="0">
                <a:ln>
                  <a:noFill/>
                </a:ln>
                <a:solidFill>
                  <a:srgbClr val="1B1B1B"/>
                </a:solidFill>
                <a:effectLst/>
                <a:latin typeface="Times New Roman" panose="02020603050405020304" pitchFamily="18" charset="0"/>
              </a:rPr>
              <a:t>(11), e13729. </a:t>
            </a:r>
            <a:r>
              <a:rPr kumimoji="0" lang="en-US" altLang="en-US" sz="1200" b="0" i="0" u="sng" strike="noStrike" cap="none" normalizeH="0" baseline="0">
                <a:ln>
                  <a:noFill/>
                </a:ln>
                <a:solidFill>
                  <a:srgbClr val="1155CC"/>
                </a:solidFill>
                <a:effectLst/>
                <a:latin typeface="Times New Roman" panose="02020603050405020304" pitchFamily="18" charset="0"/>
                <a:hlinkClick r:id="rId4"/>
              </a:rPr>
              <a:t>https://doi.org/10.14814/phy2.13729</a:t>
            </a:r>
            <a:endParaRPr kumimoji="0" lang="en-US" altLang="en-US" sz="900" b="0" i="0" u="none" strike="noStrike" cap="none" normalizeH="0" baseline="0">
              <a:ln>
                <a:noFill/>
              </a:ln>
              <a:solidFill>
                <a:srgbClr val="000000"/>
              </a:solidFill>
              <a:effectLst/>
            </a:endParaRPr>
          </a:p>
          <a:p>
            <a:pPr marL="0" marR="0" lvl="0" indent="-457200" defTabSz="914400" rtl="0" eaLnBrk="0" fontAlgn="base" latinLnBrk="0" hangingPunct="0">
              <a:lnSpc>
                <a:spcPct val="200000"/>
              </a:lnSpc>
              <a:spcBef>
                <a:spcPct val="0"/>
              </a:spcBef>
              <a:spcAft>
                <a:spcPct val="0"/>
              </a:spcAft>
              <a:buClrTx/>
              <a:buSzTx/>
              <a:buFontTx/>
              <a:buNone/>
              <a:tabLst/>
            </a:pPr>
            <a:r>
              <a:rPr kumimoji="0" lang="en-US" altLang="en-US" sz="1200" b="0" i="0" u="none" strike="noStrike" cap="none" normalizeH="0" baseline="0" err="1">
                <a:ln>
                  <a:noFill/>
                </a:ln>
                <a:solidFill>
                  <a:srgbClr val="1B1B1B"/>
                </a:solidFill>
                <a:effectLst/>
                <a:latin typeface="Times New Roman" panose="02020603050405020304" pitchFamily="18" charset="0"/>
              </a:rPr>
              <a:t>Breijyeh</a:t>
            </a:r>
            <a:r>
              <a:rPr kumimoji="0" lang="en-US" altLang="en-US" sz="1200" b="0" i="0" u="none" strike="noStrike" cap="none" normalizeH="0" baseline="0">
                <a:ln>
                  <a:noFill/>
                </a:ln>
                <a:solidFill>
                  <a:srgbClr val="1B1B1B"/>
                </a:solidFill>
                <a:effectLst/>
                <a:latin typeface="Times New Roman" panose="02020603050405020304" pitchFamily="18" charset="0"/>
              </a:rPr>
              <a:t>, Z., &amp; Karaman, R. (2020). Comprehensive Review on Alzheimer's Disease: Causes and Treatment. </a:t>
            </a:r>
            <a:r>
              <a:rPr kumimoji="0" lang="en-US" altLang="en-US" sz="1200" b="0" i="1" u="none" strike="noStrike" cap="none" normalizeH="0" baseline="0">
                <a:ln>
                  <a:noFill/>
                </a:ln>
                <a:solidFill>
                  <a:srgbClr val="1B1B1B"/>
                </a:solidFill>
                <a:effectLst/>
                <a:latin typeface="Times New Roman" panose="02020603050405020304" pitchFamily="18" charset="0"/>
              </a:rPr>
              <a:t>Molecules (Basel, Switzerland), 25(24)</a:t>
            </a:r>
            <a:r>
              <a:rPr kumimoji="0" lang="en-US" altLang="en-US" sz="1200" b="0" i="0" u="none" strike="noStrike" cap="none" normalizeH="0" baseline="0">
                <a:ln>
                  <a:noFill/>
                </a:ln>
                <a:solidFill>
                  <a:srgbClr val="1B1B1B"/>
                </a:solidFill>
                <a:effectLst/>
                <a:latin typeface="Times New Roman" panose="02020603050405020304" pitchFamily="18" charset="0"/>
              </a:rPr>
              <a:t>, 5789. </a:t>
            </a:r>
            <a:r>
              <a:rPr kumimoji="0" lang="en-US" altLang="en-US" sz="1200" b="0" i="0" u="sng" strike="noStrike" cap="none" normalizeH="0" baseline="0">
                <a:ln>
                  <a:noFill/>
                </a:ln>
                <a:solidFill>
                  <a:srgbClr val="1155CC"/>
                </a:solidFill>
                <a:effectLst/>
                <a:latin typeface="Times New Roman" panose="02020603050405020304" pitchFamily="18" charset="0"/>
                <a:hlinkClick r:id="rId5"/>
              </a:rPr>
              <a:t>https://pmc.ncbi.nlm.nih.gov/articles/PMC7764106/</a:t>
            </a:r>
            <a:r>
              <a:rPr kumimoji="0" lang="en-US" altLang="en-US" sz="1200" b="0" i="0" u="none" strike="noStrike" cap="none" normalizeH="0" baseline="0">
                <a:ln>
                  <a:noFill/>
                </a:ln>
                <a:solidFill>
                  <a:srgbClr val="1B1B1B"/>
                </a:solidFill>
                <a:effectLst/>
                <a:latin typeface="Times New Roman" panose="02020603050405020304" pitchFamily="18" charset="0"/>
              </a:rPr>
              <a:t>  </a:t>
            </a:r>
            <a:endParaRPr kumimoji="0" lang="en-US" altLang="en-US" sz="900" b="0" i="0" u="none" strike="noStrike" cap="none" normalizeH="0" baseline="0">
              <a:ln>
                <a:noFill/>
              </a:ln>
              <a:solidFill>
                <a:srgbClr val="000000"/>
              </a:solidFill>
              <a:effectLst/>
            </a:endParaRPr>
          </a:p>
          <a:p>
            <a:pPr marL="0" marR="0" lvl="0" indent="-457200" defTabSz="914400" rtl="0" eaLnBrk="0" fontAlgn="base" latinLnBrk="0" hangingPunct="0">
              <a:lnSpc>
                <a:spcPct val="200000"/>
              </a:lnSpc>
              <a:spcBef>
                <a:spcPct val="0"/>
              </a:spcBef>
              <a:spcAft>
                <a:spcPct val="0"/>
              </a:spcAft>
              <a:buClrTx/>
              <a:buSzTx/>
              <a:buFontTx/>
              <a:buNone/>
              <a:tabLst/>
            </a:pPr>
            <a:r>
              <a:rPr kumimoji="0" lang="en-US" altLang="en-US" sz="1200" b="0" i="0" u="none" strike="noStrike" cap="none" normalizeH="0" baseline="0">
                <a:ln>
                  <a:noFill/>
                </a:ln>
                <a:solidFill>
                  <a:srgbClr val="1B1B1B"/>
                </a:solidFill>
                <a:effectLst/>
                <a:latin typeface="Times New Roman" panose="02020603050405020304" pitchFamily="18" charset="0"/>
              </a:rPr>
              <a:t>Chen, Y., &amp; Yu, Y. (2023). Tau and neuroinflammation in Alzheimer's disease: interplay mechanisms and clinical translation. </a:t>
            </a:r>
            <a:r>
              <a:rPr kumimoji="0" lang="en-US" altLang="en-US" sz="1200" b="0" i="1" u="none" strike="noStrike" cap="none" normalizeH="0" baseline="0">
                <a:ln>
                  <a:noFill/>
                </a:ln>
                <a:solidFill>
                  <a:srgbClr val="1B1B1B"/>
                </a:solidFill>
                <a:effectLst/>
                <a:latin typeface="Times New Roman" panose="02020603050405020304" pitchFamily="18" charset="0"/>
              </a:rPr>
              <a:t>Journal of neuroinflammation, 20</a:t>
            </a:r>
            <a:r>
              <a:rPr kumimoji="0" lang="en-US" altLang="en-US" sz="1200" b="0" i="0" u="none" strike="noStrike" cap="none" normalizeH="0" baseline="0">
                <a:ln>
                  <a:noFill/>
                </a:ln>
                <a:solidFill>
                  <a:srgbClr val="1B1B1B"/>
                </a:solidFill>
                <a:effectLst/>
                <a:latin typeface="Times New Roman" panose="02020603050405020304" pitchFamily="18" charset="0"/>
              </a:rPr>
              <a:t>(1), 165. </a:t>
            </a:r>
            <a:r>
              <a:rPr kumimoji="0" lang="en-US" altLang="en-US" sz="1200" b="0" i="0" u="sng" strike="noStrike" cap="none" normalizeH="0" baseline="0">
                <a:ln>
                  <a:noFill/>
                </a:ln>
                <a:solidFill>
                  <a:srgbClr val="1155CC"/>
                </a:solidFill>
                <a:effectLst/>
                <a:latin typeface="Times New Roman" panose="02020603050405020304" pitchFamily="18" charset="0"/>
                <a:hlinkClick r:id="rId6"/>
              </a:rPr>
              <a:t>https://pmc.ncbi.nlm.nih.gov/articles/PMC10349496/</a:t>
            </a:r>
            <a:r>
              <a:rPr kumimoji="0" lang="en-US" altLang="en-US" sz="1200" b="0" i="0" u="none" strike="noStrike" cap="none" normalizeH="0" baseline="0">
                <a:ln>
                  <a:noFill/>
                </a:ln>
                <a:solidFill>
                  <a:srgbClr val="1B1B1B"/>
                </a:solidFill>
                <a:effectLst/>
                <a:latin typeface="Times New Roman" panose="02020603050405020304" pitchFamily="18" charset="0"/>
              </a:rPr>
              <a:t> </a:t>
            </a:r>
            <a:endParaRPr kumimoji="0" lang="en-US" altLang="en-US" sz="900" b="0" i="0" u="none" strike="noStrike" cap="none" normalizeH="0" baseline="0">
              <a:ln>
                <a:noFill/>
              </a:ln>
              <a:solidFill>
                <a:srgbClr val="000000"/>
              </a:solidFill>
              <a:effectLst/>
            </a:endParaRPr>
          </a:p>
          <a:p>
            <a:pPr marL="0" marR="0" lvl="0" indent="-457200" defTabSz="914400" rtl="0" eaLnBrk="0" fontAlgn="base" latinLnBrk="0" hangingPunct="0">
              <a:lnSpc>
                <a:spcPct val="200000"/>
              </a:lnSpc>
              <a:spcBef>
                <a:spcPct val="0"/>
              </a:spcBef>
              <a:spcAft>
                <a:spcPct val="0"/>
              </a:spcAft>
              <a:buClrTx/>
              <a:buSzTx/>
              <a:buFontTx/>
              <a:buNone/>
              <a:tabLst/>
            </a:pPr>
            <a:r>
              <a:rPr kumimoji="0" lang="en-US" altLang="en-US" sz="1200" b="0" i="0" u="none" strike="noStrike" cap="none" normalizeH="0" baseline="0" err="1">
                <a:ln>
                  <a:noFill/>
                </a:ln>
                <a:solidFill>
                  <a:srgbClr val="000000"/>
                </a:solidFill>
                <a:effectLst/>
                <a:latin typeface="Times New Roman" panose="02020603050405020304" pitchFamily="18" charset="0"/>
              </a:rPr>
              <a:t>Fatafta</a:t>
            </a:r>
            <a:r>
              <a:rPr kumimoji="0" lang="en-US" altLang="en-US" sz="1200" b="0" i="0" u="none" strike="noStrike" cap="none" normalizeH="0" baseline="0">
                <a:ln>
                  <a:noFill/>
                </a:ln>
                <a:solidFill>
                  <a:srgbClr val="000000"/>
                </a:solidFill>
                <a:effectLst/>
                <a:latin typeface="Times New Roman" panose="02020603050405020304" pitchFamily="18" charset="0"/>
              </a:rPr>
              <a:t>, H., Khaled, M., Owen, M. C., Sayyed-Ahmad, A., &amp; Strodel, B. (2021). Amyloid-β peptide dimers undergo a random coil to β-sheet transition in the aqueous phase but not at the neuronal membrane. </a:t>
            </a:r>
            <a:r>
              <a:rPr kumimoji="0" lang="en-US" altLang="en-US" sz="1200" b="0" i="1" u="none" strike="noStrike" cap="none" normalizeH="0" baseline="0">
                <a:ln>
                  <a:noFill/>
                </a:ln>
                <a:solidFill>
                  <a:srgbClr val="000000"/>
                </a:solidFill>
                <a:effectLst/>
                <a:latin typeface="Times New Roman" panose="02020603050405020304" pitchFamily="18" charset="0"/>
              </a:rPr>
              <a:t>Proceedings of the National Academy of Sciences of the United States of America</a:t>
            </a:r>
            <a:r>
              <a:rPr kumimoji="0" lang="en-US" altLang="en-US" sz="1200" b="0" i="0" u="none" strike="noStrike" cap="none" normalizeH="0" baseline="0">
                <a:ln>
                  <a:noFill/>
                </a:ln>
                <a:solidFill>
                  <a:srgbClr val="000000"/>
                </a:solidFill>
                <a:effectLst/>
                <a:latin typeface="Times New Roman" panose="02020603050405020304" pitchFamily="18" charset="0"/>
              </a:rPr>
              <a:t>, </a:t>
            </a:r>
            <a:r>
              <a:rPr kumimoji="0" lang="en-US" altLang="en-US" sz="1200" b="0" i="1" u="none" strike="noStrike" cap="none" normalizeH="0" baseline="0">
                <a:ln>
                  <a:noFill/>
                </a:ln>
                <a:solidFill>
                  <a:srgbClr val="000000"/>
                </a:solidFill>
                <a:effectLst/>
                <a:latin typeface="Times New Roman" panose="02020603050405020304" pitchFamily="18" charset="0"/>
              </a:rPr>
              <a:t>118</a:t>
            </a:r>
            <a:r>
              <a:rPr kumimoji="0" lang="en-US" altLang="en-US" sz="1200" b="0" i="0" u="none" strike="noStrike" cap="none" normalizeH="0" baseline="0">
                <a:ln>
                  <a:noFill/>
                </a:ln>
                <a:solidFill>
                  <a:srgbClr val="000000"/>
                </a:solidFill>
                <a:effectLst/>
                <a:latin typeface="Times New Roman" panose="02020603050405020304" pitchFamily="18" charset="0"/>
              </a:rPr>
              <a:t>(39), 1–10. https://</a:t>
            </a:r>
            <a:r>
              <a:rPr kumimoji="0" lang="en-US" altLang="en-US" sz="1200" b="0" i="0" u="none" strike="noStrike" cap="none" normalizeH="0" baseline="0" err="1">
                <a:ln>
                  <a:noFill/>
                </a:ln>
                <a:solidFill>
                  <a:srgbClr val="000000"/>
                </a:solidFill>
                <a:effectLst/>
                <a:latin typeface="Times New Roman" panose="02020603050405020304" pitchFamily="18" charset="0"/>
              </a:rPr>
              <a:t>www.jstor.org</a:t>
            </a:r>
            <a:r>
              <a:rPr kumimoji="0" lang="en-US" altLang="en-US" sz="1200" b="0" i="0" u="none" strike="noStrike" cap="none" normalizeH="0" baseline="0">
                <a:ln>
                  <a:noFill/>
                </a:ln>
                <a:solidFill>
                  <a:srgbClr val="000000"/>
                </a:solidFill>
                <a:effectLst/>
                <a:latin typeface="Times New Roman" panose="02020603050405020304" pitchFamily="18" charset="0"/>
              </a:rPr>
              <a:t>/stable/27075836</a:t>
            </a:r>
            <a:endParaRPr kumimoji="0" lang="en-US" altLang="en-US" sz="900" b="0" i="0" u="none" strike="noStrike" cap="none" normalizeH="0" baseline="0">
              <a:ln>
                <a:noFill/>
              </a:ln>
              <a:solidFill>
                <a:srgbClr val="000000"/>
              </a:solidFill>
              <a:effectLst/>
            </a:endParaRPr>
          </a:p>
          <a:p>
            <a:pPr marL="0" marR="0" lvl="0" indent="-457200" defTabSz="914400" rtl="0" eaLnBrk="0" fontAlgn="base" latinLnBrk="0" hangingPunct="0">
              <a:lnSpc>
                <a:spcPct val="200000"/>
              </a:lnSpc>
              <a:spcBef>
                <a:spcPct val="0"/>
              </a:spcBef>
              <a:spcAft>
                <a:spcPct val="0"/>
              </a:spcAft>
              <a:buClrTx/>
              <a:buSzTx/>
              <a:buFontTx/>
              <a:buNone/>
              <a:tabLst/>
            </a:pPr>
            <a:r>
              <a:rPr kumimoji="0" lang="en-US" altLang="en-US" sz="1200" b="0" i="0" u="none" strike="noStrike" cap="none" normalizeH="0" baseline="0">
                <a:ln>
                  <a:noFill/>
                </a:ln>
                <a:solidFill>
                  <a:srgbClr val="1B1B1B"/>
                </a:solidFill>
                <a:effectLst/>
                <a:latin typeface="Times New Roman" panose="02020603050405020304" pitchFamily="18" charset="0"/>
              </a:rPr>
              <a:t>Kellar, D., &amp; Craft, S. (2020). Brain insulin resistance in Alzheimer's disease and related disorders: mechanisms and therapeutic approaches. </a:t>
            </a:r>
            <a:r>
              <a:rPr kumimoji="0" lang="en-US" altLang="en-US" sz="1200" b="0" i="1" u="none" strike="noStrike" cap="none" normalizeH="0" baseline="0">
                <a:ln>
                  <a:noFill/>
                </a:ln>
                <a:solidFill>
                  <a:srgbClr val="1B1B1B"/>
                </a:solidFill>
                <a:effectLst/>
                <a:latin typeface="Times New Roman" panose="02020603050405020304" pitchFamily="18" charset="0"/>
              </a:rPr>
              <a:t>The Lancet. Neurology, 19(9)</a:t>
            </a:r>
            <a:r>
              <a:rPr kumimoji="0" lang="en-US" altLang="en-US" sz="1200" b="0" i="0" u="none" strike="noStrike" cap="none" normalizeH="0" baseline="0">
                <a:ln>
                  <a:noFill/>
                </a:ln>
                <a:solidFill>
                  <a:srgbClr val="1B1B1B"/>
                </a:solidFill>
                <a:effectLst/>
                <a:latin typeface="Times New Roman" panose="02020603050405020304" pitchFamily="18" charset="0"/>
              </a:rPr>
              <a:t>, 758–766. </a:t>
            </a:r>
            <a:r>
              <a:rPr kumimoji="0" lang="en-US" altLang="en-US" sz="1200" b="0" i="0" u="sng" strike="noStrike" cap="none" normalizeH="0" baseline="0">
                <a:ln>
                  <a:noFill/>
                </a:ln>
                <a:solidFill>
                  <a:srgbClr val="1155CC"/>
                </a:solidFill>
                <a:effectLst/>
                <a:latin typeface="Times New Roman" panose="02020603050405020304" pitchFamily="18" charset="0"/>
                <a:hlinkClick r:id="rId7"/>
              </a:rPr>
              <a:t>https://pmc.ncbi.nlm.nih.gov/articles/PMC9661919/</a:t>
            </a:r>
            <a:r>
              <a:rPr kumimoji="0" lang="en-US" altLang="en-US" sz="1200" b="0" i="0" u="none" strike="noStrike" cap="none" normalizeH="0" baseline="0">
                <a:ln>
                  <a:noFill/>
                </a:ln>
                <a:solidFill>
                  <a:srgbClr val="1B1B1B"/>
                </a:solidFill>
                <a:effectLst/>
                <a:latin typeface="Times New Roman" panose="02020603050405020304" pitchFamily="18" charset="0"/>
              </a:rPr>
              <a:t> </a:t>
            </a:r>
            <a:endParaRPr kumimoji="0" lang="en-US" altLang="en-US" sz="900" b="0" i="0" u="none" strike="noStrike" cap="none" normalizeH="0" baseline="0">
              <a:ln>
                <a:noFill/>
              </a:ln>
              <a:solidFill>
                <a:srgbClr val="000000"/>
              </a:solidFill>
              <a:effectLst/>
            </a:endParaRPr>
          </a:p>
          <a:p>
            <a:pPr marL="0" marR="0" lvl="0" indent="-457200" defTabSz="914400" rtl="0" eaLnBrk="0" fontAlgn="base" latinLnBrk="0" hangingPunct="0">
              <a:lnSpc>
                <a:spcPct val="2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New Roman" panose="02020603050405020304" pitchFamily="18" charset="0"/>
              </a:rPr>
              <a:t>Lattanzi, V., André, I., Gasser, U., </a:t>
            </a:r>
            <a:r>
              <a:rPr kumimoji="0" lang="en-US" altLang="en-US" sz="1200" b="0" i="0" u="none" strike="noStrike" cap="none" normalizeH="0" baseline="0" err="1">
                <a:ln>
                  <a:noFill/>
                </a:ln>
                <a:solidFill>
                  <a:srgbClr val="000000"/>
                </a:solidFill>
                <a:effectLst/>
                <a:latin typeface="Times New Roman" panose="02020603050405020304" pitchFamily="18" charset="0"/>
              </a:rPr>
              <a:t>Dubackic</a:t>
            </a:r>
            <a:r>
              <a:rPr kumimoji="0" lang="en-US" altLang="en-US" sz="1200" b="0" i="0" u="none" strike="noStrike" cap="none" normalizeH="0" baseline="0">
                <a:ln>
                  <a:noFill/>
                </a:ln>
                <a:solidFill>
                  <a:srgbClr val="000000"/>
                </a:solidFill>
                <a:effectLst/>
                <a:latin typeface="Times New Roman" panose="02020603050405020304" pitchFamily="18" charset="0"/>
              </a:rPr>
              <a:t>, M., Olsson, U., &amp; Linse, S. (2021). </a:t>
            </a:r>
            <a:r>
              <a:rPr kumimoji="0" lang="en-US" altLang="en-US" sz="1200" b="0" i="1" u="none" strike="noStrike" cap="none" normalizeH="0" baseline="0">
                <a:ln>
                  <a:noFill/>
                </a:ln>
                <a:solidFill>
                  <a:srgbClr val="000000"/>
                </a:solidFill>
                <a:effectLst/>
                <a:latin typeface="Times New Roman" panose="02020603050405020304" pitchFamily="18" charset="0"/>
              </a:rPr>
              <a:t>Amyloid β 42 fibril structure based on small-angle scattering</a:t>
            </a:r>
            <a:r>
              <a:rPr kumimoji="0" lang="en-US" altLang="en-US" sz="1200" b="0" i="0" u="none" strike="noStrike" cap="none" normalizeH="0" baseline="0">
                <a:ln>
                  <a:noFill/>
                </a:ln>
                <a:solidFill>
                  <a:srgbClr val="000000"/>
                </a:solidFill>
                <a:effectLst/>
                <a:latin typeface="Times New Roman" panose="02020603050405020304" pitchFamily="18" charset="0"/>
              </a:rPr>
              <a:t>. </a:t>
            </a:r>
            <a:r>
              <a:rPr kumimoji="0" lang="en-US" altLang="en-US" sz="1200" b="0" i="1" u="none" strike="noStrike" cap="none" normalizeH="0" baseline="0">
                <a:ln>
                  <a:noFill/>
                </a:ln>
                <a:solidFill>
                  <a:srgbClr val="000000"/>
                </a:solidFill>
                <a:effectLst/>
                <a:latin typeface="Times New Roman" panose="02020603050405020304" pitchFamily="18" charset="0"/>
              </a:rPr>
              <a:t>Proceedings of the National Academy of Sciences, 118</a:t>
            </a:r>
            <a:r>
              <a:rPr kumimoji="0" lang="en-US" altLang="en-US" sz="1200" b="0" i="0" u="none" strike="noStrike" cap="none" normalizeH="0" baseline="0">
                <a:ln>
                  <a:noFill/>
                </a:ln>
                <a:solidFill>
                  <a:srgbClr val="000000"/>
                </a:solidFill>
                <a:effectLst/>
                <a:latin typeface="Times New Roman" panose="02020603050405020304" pitchFamily="18" charset="0"/>
              </a:rPr>
              <a:t>(48), e2112783118. </a:t>
            </a:r>
            <a:r>
              <a:rPr kumimoji="0" lang="en-US" altLang="en-US" sz="1200" b="0" i="0" u="sng" strike="noStrike" cap="none" normalizeH="0" baseline="0">
                <a:ln>
                  <a:noFill/>
                </a:ln>
                <a:solidFill>
                  <a:srgbClr val="0563C1"/>
                </a:solidFill>
                <a:effectLst/>
                <a:latin typeface="Times New Roman" panose="02020603050405020304" pitchFamily="18" charset="0"/>
                <a:hlinkClick r:id="rId8"/>
              </a:rPr>
              <a:t>https://doi.org/10.1073/pnas.2112783118</a:t>
            </a:r>
            <a:endParaRPr kumimoji="0" lang="en-US" altLang="en-US" sz="900" b="0" i="0" u="none" strike="noStrike" cap="none" normalizeH="0" baseline="0">
              <a:ln>
                <a:noFill/>
              </a:ln>
              <a:solidFill>
                <a:srgbClr val="000000"/>
              </a:solidFill>
              <a:effectLst/>
            </a:endParaRPr>
          </a:p>
          <a:p>
            <a:pPr marL="0" marR="0" lvl="0" indent="-457200" defTabSz="914400" rtl="0" eaLnBrk="0" fontAlgn="base" latinLnBrk="0" hangingPunct="0">
              <a:lnSpc>
                <a:spcPct val="2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New Roman" panose="02020603050405020304" pitchFamily="18" charset="0"/>
              </a:rPr>
              <a:t>Lublin, A. L., Link, C. D., &amp; Luke, C. J. (2011). In vivo screening using </a:t>
            </a:r>
            <a:r>
              <a:rPr kumimoji="0" lang="en-US" altLang="en-US" sz="1200" b="0" i="1" u="none" strike="noStrike" cap="none" normalizeH="0" baseline="0">
                <a:ln>
                  <a:noFill/>
                </a:ln>
                <a:solidFill>
                  <a:srgbClr val="000000"/>
                </a:solidFill>
                <a:effectLst/>
                <a:latin typeface="Times New Roman" panose="02020603050405020304" pitchFamily="18" charset="0"/>
              </a:rPr>
              <a:t>Caenorhabditis elegans</a:t>
            </a:r>
            <a:r>
              <a:rPr kumimoji="0" lang="en-US" altLang="en-US" sz="1200" b="0" i="0" u="none" strike="noStrike" cap="none" normalizeH="0" baseline="0">
                <a:ln>
                  <a:noFill/>
                </a:ln>
                <a:solidFill>
                  <a:srgbClr val="000000"/>
                </a:solidFill>
                <a:effectLst/>
                <a:latin typeface="Times New Roman" panose="02020603050405020304" pitchFamily="18" charset="0"/>
              </a:rPr>
              <a:t> as a model for β-amyloid peptide–related Alzheimer’s disease. </a:t>
            </a:r>
            <a:r>
              <a:rPr kumimoji="0" lang="en-US" altLang="en-US" sz="1200" b="0" i="1" u="none" strike="noStrike" cap="none" normalizeH="0" baseline="0">
                <a:ln>
                  <a:noFill/>
                </a:ln>
                <a:solidFill>
                  <a:srgbClr val="000000"/>
                </a:solidFill>
                <a:effectLst/>
                <a:latin typeface="Times New Roman" panose="02020603050405020304" pitchFamily="18" charset="0"/>
              </a:rPr>
              <a:t>Biotechnology Journal, 7</a:t>
            </a:r>
            <a:r>
              <a:rPr kumimoji="0" lang="en-US" altLang="en-US" sz="1200" b="0" i="0" u="none" strike="noStrike" cap="none" normalizeH="0" baseline="0">
                <a:ln>
                  <a:noFill/>
                </a:ln>
                <a:solidFill>
                  <a:srgbClr val="000000"/>
                </a:solidFill>
                <a:effectLst/>
                <a:latin typeface="Times New Roman" panose="02020603050405020304" pitchFamily="18" charset="0"/>
              </a:rPr>
              <a:t>(2), 201–211. </a:t>
            </a:r>
            <a:r>
              <a:rPr kumimoji="0" lang="en-US" altLang="en-US" sz="1200" b="0" i="0" u="sng" strike="noStrike" cap="none" normalizeH="0" baseline="0">
                <a:ln>
                  <a:noFill/>
                </a:ln>
                <a:solidFill>
                  <a:srgbClr val="1155CC"/>
                </a:solidFill>
                <a:effectLst/>
                <a:latin typeface="Times New Roman" panose="02020603050405020304" pitchFamily="18" charset="0"/>
                <a:hlinkClick r:id="rId9"/>
              </a:rPr>
              <a:t>https://doi.org/10.1016/j.nbt.2012.01.006</a:t>
            </a:r>
            <a:endParaRPr kumimoji="0" lang="en-US" altLang="en-US" sz="900" b="0" i="0" u="none" strike="noStrike" cap="none" normalizeH="0" baseline="0">
              <a:ln>
                <a:noFill/>
              </a:ln>
              <a:solidFill>
                <a:srgbClr val="000000"/>
              </a:solidFill>
              <a:effectLst/>
            </a:endParaRPr>
          </a:p>
          <a:p>
            <a:pPr marL="0" marR="0" lvl="0" indent="-457200" defTabSz="914400" rtl="0" eaLnBrk="0" fontAlgn="base" latinLnBrk="0" hangingPunct="0">
              <a:lnSpc>
                <a:spcPct val="2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Times New Roman" panose="02020603050405020304" pitchFamily="18" charset="0"/>
              </a:rPr>
              <a:t>O'Brien, R. J., &amp; Wong, P. C. (2011). Amyloid precursor protein processing and Alzheimer's disease. </a:t>
            </a:r>
            <a:r>
              <a:rPr kumimoji="0" lang="en-US" altLang="en-US" sz="1200" b="0" i="1" u="none" strike="noStrike" cap="none" normalizeH="0" baseline="0">
                <a:ln>
                  <a:noFill/>
                </a:ln>
                <a:solidFill>
                  <a:srgbClr val="000000"/>
                </a:solidFill>
                <a:effectLst/>
                <a:latin typeface="Times New Roman" panose="02020603050405020304" pitchFamily="18" charset="0"/>
              </a:rPr>
              <a:t>Annual review of neuroscience, 34</a:t>
            </a:r>
            <a:r>
              <a:rPr kumimoji="0" lang="en-US" altLang="en-US" sz="1200" b="0" i="0" u="none" strike="noStrike" cap="none" normalizeH="0" baseline="0">
                <a:ln>
                  <a:noFill/>
                </a:ln>
                <a:solidFill>
                  <a:srgbClr val="000000"/>
                </a:solidFill>
                <a:effectLst/>
                <a:latin typeface="Times New Roman" panose="02020603050405020304" pitchFamily="18" charset="0"/>
              </a:rPr>
              <a:t>, 185–204. </a:t>
            </a:r>
            <a:r>
              <a:rPr kumimoji="0" lang="en-US" altLang="en-US" sz="1200" b="0" i="0" u="sng" strike="noStrike" cap="none" normalizeH="0" baseline="0">
                <a:ln>
                  <a:noFill/>
                </a:ln>
                <a:solidFill>
                  <a:srgbClr val="1155CC"/>
                </a:solidFill>
                <a:effectLst/>
                <a:latin typeface="Times New Roman" panose="02020603050405020304" pitchFamily="18" charset="0"/>
                <a:hlinkClick r:id="rId10"/>
              </a:rPr>
              <a:t>https://pmc.ncbi.nlm.nih.gov/articles/PMC3174086/</a:t>
            </a:r>
            <a:r>
              <a:rPr kumimoji="0" lang="en-US" altLang="en-US" sz="1200" b="0" i="0" u="none" strike="noStrike" cap="none" normalizeH="0" baseline="0">
                <a:ln>
                  <a:noFill/>
                </a:ln>
                <a:solidFill>
                  <a:srgbClr val="000000"/>
                </a:solidFill>
                <a:effectLst/>
                <a:latin typeface="Times New Roman" panose="02020603050405020304" pitchFamily="18" charset="0"/>
              </a:rPr>
              <a:t> </a:t>
            </a:r>
            <a:endParaRPr kumimoji="0" lang="en-US" altLang="en-US" sz="900" b="0" i="0" u="none" strike="noStrike" cap="none" normalizeH="0" baseline="0">
              <a:ln>
                <a:noFill/>
              </a:ln>
              <a:solidFill>
                <a:srgbClr val="000000"/>
              </a:solidFill>
              <a:effectLst/>
            </a:endParaRPr>
          </a:p>
        </p:txBody>
      </p:sp>
    </p:spTree>
    <p:extLst>
      <p:ext uri="{BB962C8B-B14F-4D97-AF65-F5344CB8AC3E}">
        <p14:creationId xmlns:p14="http://schemas.microsoft.com/office/powerpoint/2010/main" val="3909312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AB3DB-D733-6C6A-2826-7C581E3A83B0}"/>
            </a:ext>
          </a:extLst>
        </p:cNvPr>
        <p:cNvGrpSpPr/>
        <p:nvPr/>
      </p:nvGrpSpPr>
      <p:grpSpPr>
        <a:xfrm>
          <a:off x="0" y="0"/>
          <a:ext cx="0" cy="0"/>
          <a:chOff x="0" y="0"/>
          <a:chExt cx="0" cy="0"/>
        </a:xfrm>
      </p:grpSpPr>
      <p:sp>
        <p:nvSpPr>
          <p:cNvPr id="8" name="Rectangle 4">
            <a:extLst>
              <a:ext uri="{FF2B5EF4-FFF2-40B4-BE49-F238E27FC236}">
                <a16:creationId xmlns:a16="http://schemas.microsoft.com/office/drawing/2014/main" id="{A7CEF1F3-2D85-BEDE-67BE-096A0516555E}"/>
              </a:ext>
            </a:extLst>
          </p:cNvPr>
          <p:cNvSpPr>
            <a:spLocks noGrp="1" noChangeArrowheads="1"/>
          </p:cNvSpPr>
          <p:nvPr>
            <p:ph type="title"/>
          </p:nvPr>
        </p:nvSpPr>
        <p:spPr bwMode="auto">
          <a:xfrm>
            <a:off x="340660" y="601333"/>
            <a:ext cx="12191999" cy="6613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indent="-457200" defTabSz="914400">
              <a:lnSpc>
                <a:spcPct val="200000"/>
              </a:lnSpc>
            </a:pPr>
            <a:r>
              <a:rPr lang="en-US" altLang="en-US" sz="1400">
                <a:solidFill>
                  <a:srgbClr val="1B1B1B"/>
                </a:solidFill>
                <a:latin typeface="Times New Roman" panose="02020603050405020304" pitchFamily="18" charset="0"/>
              </a:rPr>
              <a:t>Porta-de-la-Riva, M., </a:t>
            </a:r>
            <a:r>
              <a:rPr lang="en-US" altLang="en-US" sz="1400" err="1">
                <a:solidFill>
                  <a:srgbClr val="1B1B1B"/>
                </a:solidFill>
                <a:latin typeface="Times New Roman" panose="02020603050405020304" pitchFamily="18" charset="0"/>
              </a:rPr>
              <a:t>Fontrodona</a:t>
            </a:r>
            <a:r>
              <a:rPr lang="en-US" altLang="en-US" sz="1400">
                <a:solidFill>
                  <a:srgbClr val="1B1B1B"/>
                </a:solidFill>
                <a:latin typeface="Times New Roman" panose="02020603050405020304" pitchFamily="18" charset="0"/>
              </a:rPr>
              <a:t>, L., Villanueva, A., &amp; </a:t>
            </a:r>
            <a:r>
              <a:rPr lang="en-US" altLang="en-US" sz="1400" err="1">
                <a:solidFill>
                  <a:srgbClr val="1B1B1B"/>
                </a:solidFill>
                <a:latin typeface="Times New Roman" panose="02020603050405020304" pitchFamily="18" charset="0"/>
              </a:rPr>
              <a:t>Cerón</a:t>
            </a:r>
            <a:r>
              <a:rPr lang="en-US" altLang="en-US" sz="1400">
                <a:solidFill>
                  <a:srgbClr val="1B1B1B"/>
                </a:solidFill>
                <a:latin typeface="Times New Roman" panose="02020603050405020304" pitchFamily="18" charset="0"/>
              </a:rPr>
              <a:t>, J. (2012). Basic </a:t>
            </a:r>
            <a:r>
              <a:rPr lang="en-US" altLang="en-US" sz="1400" i="1">
                <a:solidFill>
                  <a:srgbClr val="1B1B1B"/>
                </a:solidFill>
                <a:latin typeface="Times New Roman" panose="02020603050405020304" pitchFamily="18" charset="0"/>
              </a:rPr>
              <a:t>Caenorhabditis elegans</a:t>
            </a:r>
            <a:r>
              <a:rPr lang="en-US" altLang="en-US" sz="1400">
                <a:solidFill>
                  <a:srgbClr val="1B1B1B"/>
                </a:solidFill>
                <a:latin typeface="Times New Roman" panose="02020603050405020304" pitchFamily="18" charset="0"/>
              </a:rPr>
              <a:t> methods: synchronization and observation. </a:t>
            </a:r>
            <a:r>
              <a:rPr lang="en-US" altLang="en-US" sz="1400" i="1">
                <a:solidFill>
                  <a:srgbClr val="1B1B1B"/>
                </a:solidFill>
                <a:latin typeface="Times New Roman" panose="02020603050405020304" pitchFamily="18" charset="0"/>
              </a:rPr>
              <a:t>Journal of visualized experiments : </a:t>
            </a:r>
            <a:r>
              <a:rPr lang="en-US" altLang="en-US" sz="1400" i="1" err="1">
                <a:solidFill>
                  <a:srgbClr val="1B1B1B"/>
                </a:solidFill>
                <a:latin typeface="Times New Roman" panose="02020603050405020304" pitchFamily="18" charset="0"/>
              </a:rPr>
              <a:t>JoVE</a:t>
            </a:r>
            <a:r>
              <a:rPr lang="en-US" altLang="en-US" sz="1400">
                <a:solidFill>
                  <a:srgbClr val="1B1B1B"/>
                </a:solidFill>
                <a:latin typeface="Times New Roman" panose="02020603050405020304" pitchFamily="18" charset="0"/>
              </a:rPr>
              <a:t>, (64), e4019. https://</a:t>
            </a:r>
            <a:r>
              <a:rPr lang="en-US" altLang="en-US" sz="1400" err="1">
                <a:solidFill>
                  <a:srgbClr val="1B1B1B"/>
                </a:solidFill>
                <a:latin typeface="Times New Roman" panose="02020603050405020304" pitchFamily="18" charset="0"/>
              </a:rPr>
              <a:t>doi.org</a:t>
            </a:r>
            <a:r>
              <a:rPr lang="en-US" altLang="en-US" sz="1400">
                <a:solidFill>
                  <a:srgbClr val="1B1B1B"/>
                </a:solidFill>
                <a:latin typeface="Times New Roman" panose="02020603050405020304" pitchFamily="18" charset="0"/>
              </a:rPr>
              <a:t>/10.3791/4019</a:t>
            </a:r>
            <a:br>
              <a:rPr lang="en-US" altLang="en-US" sz="1000">
                <a:solidFill>
                  <a:srgbClr val="000000"/>
                </a:solidFill>
              </a:rPr>
            </a:br>
            <a:r>
              <a:rPr lang="en-US" altLang="en-US" sz="1400">
                <a:solidFill>
                  <a:srgbClr val="000000"/>
                </a:solidFill>
                <a:latin typeface="Times New Roman" panose="02020603050405020304" pitchFamily="18" charset="0"/>
              </a:rPr>
              <a:t>Rodríguez-Antolín, J., Cervantes-Rodríguez, M., Cuevas, E., &amp; Nicolás-Toledo, L. (2017, October 15–20). </a:t>
            </a:r>
            <a:r>
              <a:rPr lang="en-US" altLang="en-US" sz="1400" i="1">
                <a:solidFill>
                  <a:srgbClr val="000000"/>
                </a:solidFill>
                <a:latin typeface="Times New Roman" panose="02020603050405020304" pitchFamily="18" charset="0"/>
              </a:rPr>
              <a:t>Gestational protein restriction plus rich-sucrose diet in adulthood promotes affectations in liver of rats</a:t>
            </a:r>
            <a:r>
              <a:rPr lang="en-US" altLang="en-US" sz="1400">
                <a:solidFill>
                  <a:srgbClr val="000000"/>
                </a:solidFill>
                <a:latin typeface="Times New Roman" panose="02020603050405020304" pitchFamily="18" charset="0"/>
              </a:rPr>
              <a:t> [Conference poster abstract]. </a:t>
            </a:r>
            <a:r>
              <a:rPr lang="en-US" altLang="en-US" sz="1400" i="1">
                <a:solidFill>
                  <a:srgbClr val="000000"/>
                </a:solidFill>
                <a:latin typeface="Times New Roman" panose="02020603050405020304" pitchFamily="18" charset="0"/>
              </a:rPr>
              <a:t>Annals of Nutrition &amp; Metabolism, 71</a:t>
            </a:r>
            <a:r>
              <a:rPr lang="en-US" altLang="en-US" sz="1400">
                <a:solidFill>
                  <a:srgbClr val="000000"/>
                </a:solidFill>
                <a:latin typeface="Times New Roman" panose="02020603050405020304" pitchFamily="18" charset="0"/>
              </a:rPr>
              <a:t>(Suppl 2), 429. </a:t>
            </a:r>
            <a:r>
              <a:rPr lang="en-US" altLang="en-US" sz="1400" u="sng">
                <a:solidFill>
                  <a:srgbClr val="0563C1"/>
                </a:solidFill>
                <a:latin typeface="Times New Roman" panose="02020603050405020304" pitchFamily="18" charset="0"/>
                <a:hlinkClick r:id="rId3"/>
              </a:rPr>
              <a:t>https://www.jstor.org/stable/10.2307/48507370</a:t>
            </a:r>
            <a:br>
              <a:rPr lang="en-US" altLang="en-US" sz="1000">
                <a:solidFill>
                  <a:srgbClr val="000000"/>
                </a:solidFill>
              </a:rPr>
            </a:br>
            <a:r>
              <a:rPr lang="en-US" altLang="en-US" sz="1400">
                <a:solidFill>
                  <a:srgbClr val="000000"/>
                </a:solidFill>
                <a:latin typeface="Times New Roman" panose="02020603050405020304" pitchFamily="18" charset="0"/>
              </a:rPr>
              <a:t>Sharma, K., Thirumalai, D., Sharma, A., Shikha, M., Ajeet, K., Shankar, J., &amp; Shukla, A. K. (2023). In the quest for the ideal sweetener: Aspartame exacerbates selected biomarkers in the fruit fly (</a:t>
            </a:r>
            <a:r>
              <a:rPr lang="en-US" altLang="en-US" sz="1400" i="1">
                <a:solidFill>
                  <a:srgbClr val="000000"/>
                </a:solidFill>
                <a:latin typeface="Times New Roman" panose="02020603050405020304" pitchFamily="18" charset="0"/>
              </a:rPr>
              <a:t>Drosophila melanogaster</a:t>
            </a:r>
            <a:r>
              <a:rPr lang="en-US" altLang="en-US" sz="1400">
                <a:solidFill>
                  <a:srgbClr val="000000"/>
                </a:solidFill>
                <a:latin typeface="Times New Roman" panose="02020603050405020304" pitchFamily="18" charset="0"/>
              </a:rPr>
              <a:t>) model of Alzheimer’s disease more than sucrose. </a:t>
            </a:r>
            <a:r>
              <a:rPr lang="en-US" altLang="en-US" sz="1400" i="1">
                <a:solidFill>
                  <a:srgbClr val="000000"/>
                </a:solidFill>
                <a:latin typeface="Times New Roman" panose="02020603050405020304" pitchFamily="18" charset="0"/>
              </a:rPr>
              <a:t>Frontiers in Nutrition, 10</a:t>
            </a:r>
            <a:r>
              <a:rPr lang="en-US" altLang="en-US" sz="1400">
                <a:solidFill>
                  <a:srgbClr val="000000"/>
                </a:solidFill>
                <a:latin typeface="Times New Roman" panose="02020603050405020304" pitchFamily="18" charset="0"/>
              </a:rPr>
              <a:t>, 1195466. </a:t>
            </a:r>
            <a:r>
              <a:rPr lang="en-US" altLang="en-US" sz="1400" u="sng">
                <a:solidFill>
                  <a:srgbClr val="1155CC"/>
                </a:solidFill>
                <a:latin typeface="Times New Roman" panose="02020603050405020304" pitchFamily="18" charset="0"/>
                <a:hlinkClick r:id="rId4"/>
              </a:rPr>
              <a:t>https://doi.org/10.3389/fnut.2023.1195466</a:t>
            </a:r>
            <a:br>
              <a:rPr lang="en-US" altLang="en-US" sz="1400">
                <a:solidFill>
                  <a:srgbClr val="1B1B1B"/>
                </a:solidFill>
                <a:latin typeface="Times New Roman" panose="02020603050405020304" pitchFamily="18" charset="0"/>
                <a:cs typeface="Times New Roman" panose="02020603050405020304" pitchFamily="18" charset="0"/>
              </a:rPr>
            </a:br>
            <a:r>
              <a:rPr lang="en-US" altLang="en-US" sz="1400">
                <a:solidFill>
                  <a:srgbClr val="1B1B1B"/>
                </a:solidFill>
                <a:latin typeface="Times New Roman" panose="02020603050405020304" pitchFamily="18" charset="0"/>
                <a:cs typeface="Times New Roman" panose="02020603050405020304" pitchFamily="18" charset="0"/>
              </a:rPr>
              <a:t>Taylor, H. B. C., Emptage, N. J., &amp; Jeans, A. F. (2021). Long-term depression links amyloid-β to the pathological hyperphosphorylation of tau. </a:t>
            </a:r>
            <a:r>
              <a:rPr lang="en-US" altLang="en-US" sz="1400" i="1">
                <a:solidFill>
                  <a:srgbClr val="1B1B1B"/>
                </a:solidFill>
                <a:latin typeface="Times New Roman" panose="02020603050405020304" pitchFamily="18" charset="0"/>
                <a:cs typeface="Times New Roman" panose="02020603050405020304" pitchFamily="18" charset="0"/>
              </a:rPr>
              <a:t>Cell reports, 36(9)</a:t>
            </a:r>
            <a:r>
              <a:rPr lang="en-US" altLang="en-US" sz="1400">
                <a:solidFill>
                  <a:srgbClr val="1B1B1B"/>
                </a:solidFill>
                <a:latin typeface="Times New Roman" panose="02020603050405020304" pitchFamily="18" charset="0"/>
                <a:cs typeface="Times New Roman" panose="02020603050405020304" pitchFamily="18" charset="0"/>
              </a:rPr>
              <a:t>, 109638. </a:t>
            </a:r>
            <a:r>
              <a:rPr lang="en-US" altLang="en-US" sz="1400" u="sng">
                <a:solidFill>
                  <a:srgbClr val="1155CC"/>
                </a:solidFill>
                <a:latin typeface="Times New Roman" panose="02020603050405020304" pitchFamily="18" charset="0"/>
                <a:cs typeface="Times New Roman" panose="02020603050405020304" pitchFamily="18" charset="0"/>
                <a:hlinkClick r:id="rId5"/>
              </a:rPr>
              <a:t>https://pmc.ncbi.nlm.nih.gov/articles/PMC8424646/</a:t>
            </a:r>
            <a:r>
              <a:rPr lang="en-US" altLang="en-US" sz="1400">
                <a:solidFill>
                  <a:srgbClr val="1B1B1B"/>
                </a:solidFill>
                <a:latin typeface="Times New Roman" panose="02020603050405020304" pitchFamily="18" charset="0"/>
                <a:cs typeface="Times New Roman" panose="02020603050405020304" pitchFamily="18" charset="0"/>
              </a:rPr>
              <a:t> </a:t>
            </a:r>
            <a:br>
              <a:rPr lang="en-US" altLang="en-US" sz="1400">
                <a:solidFill>
                  <a:srgbClr val="000000"/>
                </a:solidFill>
                <a:latin typeface="Times New Roman" panose="02020603050405020304" pitchFamily="18" charset="0"/>
                <a:cs typeface="Times New Roman" panose="02020603050405020304" pitchFamily="18" charset="0"/>
              </a:rPr>
            </a:br>
            <a:r>
              <a:rPr lang="en-US" altLang="en-US" sz="1400">
                <a:solidFill>
                  <a:srgbClr val="1B1B1B"/>
                </a:solidFill>
                <a:latin typeface="Times New Roman" panose="02020603050405020304" pitchFamily="18" charset="0"/>
                <a:cs typeface="Times New Roman" panose="02020603050405020304" pitchFamily="18" charset="0"/>
              </a:rPr>
              <a:t>Taylor, M. K., Sullivan, D. K., Swerdlow, R. H., Vidoni, E. D., Morris, J. K., Mahnken, J. D., &amp; Burns, J. M. (2017). A high-glycemic diet is associated with cerebral amyloid burden in cognitively normal older adults. </a:t>
            </a:r>
            <a:r>
              <a:rPr lang="en-US" altLang="en-US" sz="1400" i="1">
                <a:solidFill>
                  <a:srgbClr val="1B1B1B"/>
                </a:solidFill>
                <a:latin typeface="Times New Roman" panose="02020603050405020304" pitchFamily="18" charset="0"/>
                <a:cs typeface="Times New Roman" panose="02020603050405020304" pitchFamily="18" charset="0"/>
              </a:rPr>
              <a:t>The American journal of clinical nutrition</a:t>
            </a:r>
            <a:r>
              <a:rPr lang="en-US" altLang="en-US" sz="1400">
                <a:solidFill>
                  <a:srgbClr val="1B1B1B"/>
                </a:solidFill>
                <a:latin typeface="Times New Roman" panose="02020603050405020304" pitchFamily="18" charset="0"/>
                <a:cs typeface="Times New Roman" panose="02020603050405020304" pitchFamily="18" charset="0"/>
              </a:rPr>
              <a:t>, </a:t>
            </a:r>
            <a:r>
              <a:rPr lang="en-US" altLang="en-US" sz="1400" i="1">
                <a:solidFill>
                  <a:srgbClr val="1B1B1B"/>
                </a:solidFill>
                <a:latin typeface="Times New Roman" panose="02020603050405020304" pitchFamily="18" charset="0"/>
                <a:cs typeface="Times New Roman" panose="02020603050405020304" pitchFamily="18" charset="0"/>
              </a:rPr>
              <a:t>106</a:t>
            </a:r>
            <a:r>
              <a:rPr lang="en-US" altLang="en-US" sz="1400">
                <a:solidFill>
                  <a:srgbClr val="1B1B1B"/>
                </a:solidFill>
                <a:latin typeface="Times New Roman" panose="02020603050405020304" pitchFamily="18" charset="0"/>
                <a:cs typeface="Times New Roman" panose="02020603050405020304" pitchFamily="18" charset="0"/>
              </a:rPr>
              <a:t>(6), 1463–1470. </a:t>
            </a:r>
            <a:r>
              <a:rPr lang="en-US" altLang="en-US" sz="1400">
                <a:solidFill>
                  <a:srgbClr val="1B1B1B"/>
                </a:solidFill>
                <a:latin typeface="Times New Roman" panose="02020603050405020304" pitchFamily="18" charset="0"/>
                <a:cs typeface="Times New Roman" panose="02020603050405020304" pitchFamily="18" charset="0"/>
                <a:hlinkClick r:id="rId6"/>
              </a:rPr>
              <a:t>https://doi.org/10.3945/ajcn.117.162263</a:t>
            </a:r>
            <a:br>
              <a:rPr lang="en-US" altLang="en-US" sz="1400">
                <a:solidFill>
                  <a:srgbClr val="1B1B1B"/>
                </a:solidFill>
                <a:latin typeface="Times New Roman" panose="02020603050405020304" pitchFamily="18" charset="0"/>
                <a:cs typeface="Times New Roman" panose="02020603050405020304" pitchFamily="18" charset="0"/>
              </a:rPr>
            </a:br>
            <a:r>
              <a:rPr lang="en-US" sz="1600" err="1">
                <a:latin typeface="Times New Roman" panose="02020603050405020304" pitchFamily="18" charset="0"/>
                <a:cs typeface="Times New Roman" panose="02020603050405020304" pitchFamily="18" charset="0"/>
              </a:rPr>
              <a:t>Tijanap</a:t>
            </a:r>
            <a:r>
              <a:rPr lang="en-US" sz="1600">
                <a:latin typeface="Times New Roman" panose="02020603050405020304" pitchFamily="18" charset="0"/>
                <a:cs typeface="Times New Roman" panose="02020603050405020304" pitchFamily="18" charset="0"/>
              </a:rPr>
              <a:t>. (n.d.). </a:t>
            </a:r>
            <a:r>
              <a:rPr lang="en-US" sz="1600" i="1">
                <a:latin typeface="Times New Roman" panose="02020603050405020304" pitchFamily="18" charset="0"/>
                <a:cs typeface="Times New Roman" panose="02020603050405020304" pitchFamily="18" charset="0"/>
              </a:rPr>
              <a:t>Food for thought. Food in shape of a brain</a:t>
            </a:r>
            <a:r>
              <a:rPr lang="en-US" sz="1600">
                <a:latin typeface="Times New Roman" panose="02020603050405020304" pitchFamily="18" charset="0"/>
                <a:cs typeface="Times New Roman" panose="02020603050405020304" pitchFamily="18" charset="0"/>
              </a:rPr>
              <a:t> [Stock photograph]. </a:t>
            </a:r>
            <a:r>
              <a:rPr lang="en-US" sz="1600">
                <a:latin typeface="Times New Roman" panose="02020603050405020304" pitchFamily="18" charset="0"/>
                <a:cs typeface="Times New Roman" panose="02020603050405020304" pitchFamily="18" charset="0"/>
                <a:hlinkClick r:id="rId7"/>
              </a:rPr>
              <a:t>Dreamstime</a:t>
            </a:r>
            <a:r>
              <a:rPr lang="en-US" sz="1600">
                <a:latin typeface="Times New Roman" panose="02020603050405020304" pitchFamily="18" charset="0"/>
                <a:cs typeface="Times New Roman" panose="02020603050405020304" pitchFamily="18" charset="0"/>
              </a:rPr>
              <a:t>. </a:t>
            </a:r>
            <a:r>
              <a:rPr lang="en-US" sz="1600">
                <a:latin typeface="Times New Roman" panose="02020603050405020304" pitchFamily="18" charset="0"/>
                <a:cs typeface="Times New Roman" panose="02020603050405020304" pitchFamily="18" charset="0"/>
                <a:hlinkClick r:id="rId7"/>
              </a:rPr>
              <a:t>https://www.dreamstime.com/stock-photography-food-shape-brain-image29936792</a:t>
            </a:r>
            <a:br>
              <a:rPr lang="en-US" sz="1600">
                <a:latin typeface="Times New Roman" panose="02020603050405020304" pitchFamily="18" charset="0"/>
                <a:cs typeface="Times New Roman" panose="02020603050405020304" pitchFamily="18" charset="0"/>
              </a:rPr>
            </a:b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40220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7ADC5-B24A-27BB-C843-94A99344BB33}"/>
            </a:ext>
          </a:extLst>
        </p:cNvPr>
        <p:cNvGrpSpPr/>
        <p:nvPr/>
      </p:nvGrpSpPr>
      <p:grpSpPr>
        <a:xfrm>
          <a:off x="0" y="0"/>
          <a:ext cx="0" cy="0"/>
          <a:chOff x="0" y="0"/>
          <a:chExt cx="0" cy="0"/>
        </a:xfrm>
      </p:grpSpPr>
      <p:sp>
        <p:nvSpPr>
          <p:cNvPr id="8" name="Rectangle 4">
            <a:extLst>
              <a:ext uri="{FF2B5EF4-FFF2-40B4-BE49-F238E27FC236}">
                <a16:creationId xmlns:a16="http://schemas.microsoft.com/office/drawing/2014/main" id="{1CF0E880-78D9-D6D4-68F8-92E269EFFE63}"/>
              </a:ext>
            </a:extLst>
          </p:cNvPr>
          <p:cNvSpPr>
            <a:spLocks noGrp="1" noChangeArrowheads="1"/>
          </p:cNvSpPr>
          <p:nvPr>
            <p:ph type="title"/>
          </p:nvPr>
        </p:nvSpPr>
        <p:spPr bwMode="auto">
          <a:xfrm>
            <a:off x="1" y="574694"/>
            <a:ext cx="12191999" cy="4335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indent="-457200" defTabSz="914400">
              <a:lnSpc>
                <a:spcPct val="200000"/>
              </a:lnSpc>
            </a:pPr>
            <a:r>
              <a:rPr lang="en-US" altLang="en-US" sz="1400">
                <a:solidFill>
                  <a:srgbClr val="1B1B1B"/>
                </a:solidFill>
                <a:latin typeface="Times New Roman" panose="02020603050405020304" pitchFamily="18" charset="0"/>
                <a:cs typeface="Times New Roman" panose="02020603050405020304" pitchFamily="18" charset="0"/>
              </a:rPr>
              <a:t>Toseland C. P. (2013). Fluorescent labeling and modification of proteins. </a:t>
            </a:r>
            <a:r>
              <a:rPr lang="en-US" altLang="en-US" sz="1400" i="1">
                <a:solidFill>
                  <a:srgbClr val="1B1B1B"/>
                </a:solidFill>
                <a:latin typeface="Times New Roman" panose="02020603050405020304" pitchFamily="18" charset="0"/>
                <a:cs typeface="Times New Roman" panose="02020603050405020304" pitchFamily="18" charset="0"/>
              </a:rPr>
              <a:t>Journal of chemical biology</a:t>
            </a:r>
            <a:r>
              <a:rPr lang="en-US" altLang="en-US" sz="1400">
                <a:solidFill>
                  <a:srgbClr val="1B1B1B"/>
                </a:solidFill>
                <a:latin typeface="Times New Roman" panose="02020603050405020304" pitchFamily="18" charset="0"/>
                <a:cs typeface="Times New Roman" panose="02020603050405020304" pitchFamily="18" charset="0"/>
              </a:rPr>
              <a:t>, </a:t>
            </a:r>
            <a:r>
              <a:rPr lang="en-US" altLang="en-US" sz="1400" i="1">
                <a:solidFill>
                  <a:srgbClr val="1B1B1B"/>
                </a:solidFill>
                <a:latin typeface="Times New Roman" panose="02020603050405020304" pitchFamily="18" charset="0"/>
                <a:cs typeface="Times New Roman" panose="02020603050405020304" pitchFamily="18" charset="0"/>
              </a:rPr>
              <a:t>6</a:t>
            </a:r>
            <a:r>
              <a:rPr lang="en-US" altLang="en-US" sz="1400">
                <a:solidFill>
                  <a:srgbClr val="1B1B1B"/>
                </a:solidFill>
                <a:latin typeface="Times New Roman" panose="02020603050405020304" pitchFamily="18" charset="0"/>
                <a:cs typeface="Times New Roman" panose="02020603050405020304" pitchFamily="18" charset="0"/>
              </a:rPr>
              <a:t>(3), 85–95. </a:t>
            </a:r>
            <a:r>
              <a:rPr lang="en-US" altLang="en-US" sz="1400" u="sng">
                <a:solidFill>
                  <a:srgbClr val="1155CC"/>
                </a:solidFill>
                <a:latin typeface="Times New Roman" panose="02020603050405020304" pitchFamily="18" charset="0"/>
                <a:cs typeface="Times New Roman" panose="02020603050405020304" pitchFamily="18" charset="0"/>
                <a:hlinkClick r:id="rId3"/>
              </a:rPr>
              <a:t>https://doi.org/10.1007/s12154-013-0094-5</a:t>
            </a:r>
            <a:br>
              <a:rPr lang="en-US" altLang="en-US" sz="1400">
                <a:solidFill>
                  <a:srgbClr val="000000"/>
                </a:solidFill>
                <a:latin typeface="Times New Roman" panose="02020603050405020304" pitchFamily="18" charset="0"/>
                <a:cs typeface="Times New Roman" panose="02020603050405020304" pitchFamily="18" charset="0"/>
              </a:rPr>
            </a:br>
            <a:r>
              <a:rPr lang="en-US" altLang="en-US" sz="1400">
                <a:solidFill>
                  <a:srgbClr val="1B1B1B"/>
                </a:solidFill>
                <a:latin typeface="Times New Roman" panose="02020603050405020304" pitchFamily="18" charset="0"/>
                <a:cs typeface="Times New Roman" panose="02020603050405020304" pitchFamily="18" charset="0"/>
              </a:rPr>
              <a:t>van Gils, V., Rizzo, M., Côté, J., </a:t>
            </a:r>
            <a:r>
              <a:rPr lang="en-US" altLang="en-US" sz="1400" err="1">
                <a:solidFill>
                  <a:srgbClr val="1B1B1B"/>
                </a:solidFill>
                <a:latin typeface="Times New Roman" panose="02020603050405020304" pitchFamily="18" charset="0"/>
                <a:cs typeface="Times New Roman" panose="02020603050405020304" pitchFamily="18" charset="0"/>
              </a:rPr>
              <a:t>Viechtbauer</a:t>
            </a:r>
            <a:r>
              <a:rPr lang="en-US" altLang="en-US" sz="1400">
                <a:solidFill>
                  <a:srgbClr val="1B1B1B"/>
                </a:solidFill>
                <a:latin typeface="Times New Roman" panose="02020603050405020304" pitchFamily="18" charset="0"/>
                <a:cs typeface="Times New Roman" panose="02020603050405020304" pitchFamily="18" charset="0"/>
              </a:rPr>
              <a:t>, W., Fanelli, G., Salas-</a:t>
            </a:r>
            <a:r>
              <a:rPr lang="en-US" altLang="en-US" sz="1400" err="1">
                <a:solidFill>
                  <a:srgbClr val="1B1B1B"/>
                </a:solidFill>
                <a:latin typeface="Times New Roman" panose="02020603050405020304" pitchFamily="18" charset="0"/>
                <a:cs typeface="Times New Roman" panose="02020603050405020304" pitchFamily="18" charset="0"/>
              </a:rPr>
              <a:t>Salvadó</a:t>
            </a:r>
            <a:r>
              <a:rPr lang="en-US" altLang="en-US" sz="1400">
                <a:solidFill>
                  <a:srgbClr val="1B1B1B"/>
                </a:solidFill>
                <a:latin typeface="Times New Roman" panose="02020603050405020304" pitchFamily="18" charset="0"/>
                <a:cs typeface="Times New Roman" panose="02020603050405020304" pitchFamily="18" charset="0"/>
              </a:rPr>
              <a:t>, J., Wimberley, T., </a:t>
            </a:r>
            <a:r>
              <a:rPr lang="en-US" altLang="en-US" sz="1400" err="1">
                <a:solidFill>
                  <a:srgbClr val="1B1B1B"/>
                </a:solidFill>
                <a:latin typeface="Times New Roman" panose="02020603050405020304" pitchFamily="18" charset="0"/>
                <a:cs typeface="Times New Roman" panose="02020603050405020304" pitchFamily="18" charset="0"/>
              </a:rPr>
              <a:t>Bulló</a:t>
            </a:r>
            <a:r>
              <a:rPr lang="en-US" altLang="en-US" sz="1400">
                <a:solidFill>
                  <a:srgbClr val="1B1B1B"/>
                </a:solidFill>
                <a:latin typeface="Times New Roman" panose="02020603050405020304" pitchFamily="18" charset="0"/>
                <a:cs typeface="Times New Roman" panose="02020603050405020304" pitchFamily="18" charset="0"/>
              </a:rPr>
              <a:t>, M., Fernandez-Aranda, F., Dalsgaard, S., Visser, P. J., Jansen, W. J., &amp; Vos, S. J. B. (2024). The association of glucose metabolism measures and diabetes status with Alzheimer's disease biomarkers of amyloid and tau: A systematic review and meta-analysis. </a:t>
            </a:r>
            <a:r>
              <a:rPr lang="en-US" altLang="en-US" sz="1400" i="1">
                <a:solidFill>
                  <a:srgbClr val="1B1B1B"/>
                </a:solidFill>
                <a:latin typeface="Times New Roman" panose="02020603050405020304" pitchFamily="18" charset="0"/>
                <a:cs typeface="Times New Roman" panose="02020603050405020304" pitchFamily="18" charset="0"/>
              </a:rPr>
              <a:t>Neuroscience and biobehavioral reviews, 159</a:t>
            </a:r>
            <a:r>
              <a:rPr lang="en-US" altLang="en-US" sz="1400">
                <a:solidFill>
                  <a:srgbClr val="1B1B1B"/>
                </a:solidFill>
                <a:latin typeface="Times New Roman" panose="02020603050405020304" pitchFamily="18" charset="0"/>
                <a:cs typeface="Times New Roman" panose="02020603050405020304" pitchFamily="18" charset="0"/>
              </a:rPr>
              <a:t>, 105604. </a:t>
            </a:r>
            <a:r>
              <a:rPr lang="en-US" altLang="en-US" sz="1400" u="sng">
                <a:solidFill>
                  <a:srgbClr val="1155CC"/>
                </a:solidFill>
                <a:latin typeface="Times New Roman" panose="02020603050405020304" pitchFamily="18" charset="0"/>
                <a:cs typeface="Times New Roman" panose="02020603050405020304" pitchFamily="18" charset="0"/>
                <a:hlinkClick r:id="rId4"/>
              </a:rPr>
              <a:t>https://doi.org/10.1016/j.neubiorev.2024.105604</a:t>
            </a:r>
            <a:r>
              <a:rPr lang="en-US" altLang="en-US" sz="1400">
                <a:solidFill>
                  <a:srgbClr val="1B1B1B"/>
                </a:solidFill>
                <a:latin typeface="Times New Roman" panose="02020603050405020304" pitchFamily="18" charset="0"/>
                <a:cs typeface="Times New Roman" panose="02020603050405020304" pitchFamily="18" charset="0"/>
              </a:rPr>
              <a:t> </a:t>
            </a:r>
            <a:br>
              <a:rPr lang="en-US" altLang="en-US" sz="1400">
                <a:solidFill>
                  <a:srgbClr val="000000"/>
                </a:solidFill>
                <a:latin typeface="Times New Roman" panose="02020603050405020304" pitchFamily="18" charset="0"/>
                <a:cs typeface="Times New Roman" panose="02020603050405020304" pitchFamily="18" charset="0"/>
              </a:rPr>
            </a:br>
            <a:r>
              <a:rPr lang="en-US" altLang="en-US" sz="1400">
                <a:solidFill>
                  <a:srgbClr val="1B1B1B"/>
                </a:solidFill>
                <a:latin typeface="Times New Roman" panose="02020603050405020304" pitchFamily="18" charset="0"/>
                <a:cs typeface="Times New Roman" panose="02020603050405020304" pitchFamily="18" charset="0"/>
              </a:rPr>
              <a:t>Wei, Z., Koya, J., &amp; Reznik, S. E. (2021). Insulin Resistance Exacerbates Alzheimer Disease via Multiple Mechanisms. </a:t>
            </a:r>
            <a:r>
              <a:rPr lang="en-US" altLang="en-US" sz="1400" i="1">
                <a:solidFill>
                  <a:srgbClr val="1B1B1B"/>
                </a:solidFill>
                <a:latin typeface="Times New Roman" panose="02020603050405020304" pitchFamily="18" charset="0"/>
                <a:cs typeface="Times New Roman" panose="02020603050405020304" pitchFamily="18" charset="0"/>
              </a:rPr>
              <a:t>Frontiers in neuroscience, 15</a:t>
            </a:r>
            <a:r>
              <a:rPr lang="en-US" altLang="en-US" sz="1400">
                <a:solidFill>
                  <a:srgbClr val="1B1B1B"/>
                </a:solidFill>
                <a:latin typeface="Times New Roman" panose="02020603050405020304" pitchFamily="18" charset="0"/>
                <a:cs typeface="Times New Roman" panose="02020603050405020304" pitchFamily="18" charset="0"/>
              </a:rPr>
              <a:t>, 687157. </a:t>
            </a:r>
            <a:r>
              <a:rPr lang="en-US" altLang="en-US" sz="1400" u="sng">
                <a:solidFill>
                  <a:srgbClr val="1155CC"/>
                </a:solidFill>
                <a:latin typeface="Times New Roman" panose="02020603050405020304" pitchFamily="18" charset="0"/>
                <a:cs typeface="Times New Roman" panose="02020603050405020304" pitchFamily="18" charset="0"/>
                <a:hlinkClick r:id="rId5"/>
              </a:rPr>
              <a:t>https://pubmed.ncbi.nlm.nih.gov/34349617/</a:t>
            </a:r>
            <a:r>
              <a:rPr lang="en-US" altLang="en-US" sz="1400">
                <a:solidFill>
                  <a:srgbClr val="1B1B1B"/>
                </a:solidFill>
                <a:latin typeface="Times New Roman" panose="02020603050405020304" pitchFamily="18" charset="0"/>
                <a:cs typeface="Times New Roman" panose="02020603050405020304" pitchFamily="18" charset="0"/>
              </a:rPr>
              <a:t> </a:t>
            </a:r>
            <a:br>
              <a:rPr lang="en-US" altLang="en-US" sz="1400">
                <a:solidFill>
                  <a:srgbClr val="000000"/>
                </a:solidFill>
                <a:latin typeface="Times New Roman" panose="02020603050405020304" pitchFamily="18" charset="0"/>
                <a:cs typeface="Times New Roman" panose="02020603050405020304" pitchFamily="18" charset="0"/>
              </a:rPr>
            </a:br>
            <a:r>
              <a:rPr lang="en-US" altLang="en-US" sz="1400">
                <a:solidFill>
                  <a:srgbClr val="000000"/>
                </a:solidFill>
                <a:latin typeface="Times New Roman" panose="02020603050405020304" pitchFamily="18" charset="0"/>
                <a:cs typeface="Times New Roman" panose="02020603050405020304" pitchFamily="18" charset="0"/>
              </a:rPr>
              <a:t>Yeung, C. H. C., Lau, K. W. D., Yeung, S. L. A., &amp; Schooling, C. M. (2021). Amyloid, tau and risk of Alzheimer’s disease: a Mendelian randomization study. </a:t>
            </a:r>
            <a:r>
              <a:rPr lang="en-US" altLang="en-US" sz="1400" i="1">
                <a:solidFill>
                  <a:srgbClr val="000000"/>
                </a:solidFill>
                <a:latin typeface="Times New Roman" panose="02020603050405020304" pitchFamily="18" charset="0"/>
                <a:cs typeface="Times New Roman" panose="02020603050405020304" pitchFamily="18" charset="0"/>
              </a:rPr>
              <a:t>European Journal of Epidemiology, 36(1)</a:t>
            </a:r>
            <a:r>
              <a:rPr lang="en-US" altLang="en-US" sz="1400">
                <a:solidFill>
                  <a:srgbClr val="000000"/>
                </a:solidFill>
                <a:latin typeface="Times New Roman" panose="02020603050405020304" pitchFamily="18" charset="0"/>
                <a:cs typeface="Times New Roman" panose="02020603050405020304" pitchFamily="18" charset="0"/>
              </a:rPr>
              <a:t>, 81–88. </a:t>
            </a:r>
            <a:r>
              <a:rPr lang="en-US" altLang="en-US" sz="1400" u="sng">
                <a:solidFill>
                  <a:srgbClr val="000000"/>
                </a:solidFill>
                <a:latin typeface="Times New Roman" panose="02020603050405020304" pitchFamily="18" charset="0"/>
                <a:cs typeface="Times New Roman" panose="02020603050405020304" pitchFamily="18" charset="0"/>
                <a:hlinkClick r:id="rId6"/>
              </a:rPr>
              <a:t>https://www.jstor.org/stable/48764413</a:t>
            </a:r>
            <a:r>
              <a:rPr lang="en-US" altLang="en-US" sz="1400">
                <a:solidFill>
                  <a:srgbClr val="000000"/>
                </a:solidFill>
                <a:latin typeface="Times New Roman" panose="02020603050405020304" pitchFamily="18" charset="0"/>
                <a:cs typeface="Times New Roman" panose="02020603050405020304" pitchFamily="18" charset="0"/>
              </a:rPr>
              <a:t> </a:t>
            </a:r>
            <a:br>
              <a:rPr lang="en-US" altLang="en-US" sz="1400">
                <a:solidFill>
                  <a:srgbClr val="000000"/>
                </a:solidFill>
                <a:latin typeface="Times New Roman" panose="02020603050405020304" pitchFamily="18" charset="0"/>
                <a:cs typeface="Times New Roman" panose="02020603050405020304" pitchFamily="18" charset="0"/>
              </a:rPr>
            </a:br>
            <a:br>
              <a:rPr lang="en-US" altLang="en-US" sz="1400">
                <a:solidFill>
                  <a:srgbClr val="000000"/>
                </a:solidFill>
                <a:latin typeface="Times New Roman" panose="02020603050405020304" pitchFamily="18" charset="0"/>
                <a:cs typeface="Times New Roman" panose="02020603050405020304" pitchFamily="18" charset="0"/>
              </a:rPr>
            </a:br>
            <a:endParaRPr kumimoji="0" lang="en-US" altLang="en-US" sz="1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09008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F747326-C3EF-E90B-C903-550265342640}"/>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E03E5EC2-A429-80AD-CC5B-F71A4C79A9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8" name="Straight Connector 7">
              <a:extLst>
                <a:ext uri="{FF2B5EF4-FFF2-40B4-BE49-F238E27FC236}">
                  <a16:creationId xmlns:a16="http://schemas.microsoft.com/office/drawing/2014/main" id="{94FA1D27-EE95-581D-2975-C8F95B3EC9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80B4025F-64A5-8634-B91D-C1FD198CE8E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 name="Rectangle 23">
              <a:extLst>
                <a:ext uri="{FF2B5EF4-FFF2-40B4-BE49-F238E27FC236}">
                  <a16:creationId xmlns:a16="http://schemas.microsoft.com/office/drawing/2014/main" id="{C3BBDEBD-F3B4-31A5-30BF-C51F069BD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25">
              <a:extLst>
                <a:ext uri="{FF2B5EF4-FFF2-40B4-BE49-F238E27FC236}">
                  <a16:creationId xmlns:a16="http://schemas.microsoft.com/office/drawing/2014/main" id="{5C740155-8BAB-D4F1-5D0D-27BC9DAD84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Isosceles Triangle 11">
              <a:extLst>
                <a:ext uri="{FF2B5EF4-FFF2-40B4-BE49-F238E27FC236}">
                  <a16:creationId xmlns:a16="http://schemas.microsoft.com/office/drawing/2014/main" id="{802FE490-9EAB-0BE0-9743-9A715C4B64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7">
              <a:extLst>
                <a:ext uri="{FF2B5EF4-FFF2-40B4-BE49-F238E27FC236}">
                  <a16:creationId xmlns:a16="http://schemas.microsoft.com/office/drawing/2014/main" id="{AB9C779C-BFBC-B95B-051B-CB9B6BF3A6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28">
              <a:extLst>
                <a:ext uri="{FF2B5EF4-FFF2-40B4-BE49-F238E27FC236}">
                  <a16:creationId xmlns:a16="http://schemas.microsoft.com/office/drawing/2014/main" id="{149AF512-1E1B-0B1E-6FC7-CE93BC38A3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9">
              <a:extLst>
                <a:ext uri="{FF2B5EF4-FFF2-40B4-BE49-F238E27FC236}">
                  <a16:creationId xmlns:a16="http://schemas.microsoft.com/office/drawing/2014/main" id="{8AE8740C-AAC6-D1F1-C4E5-C5B2BAA105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Isosceles Triangle 15">
              <a:extLst>
                <a:ext uri="{FF2B5EF4-FFF2-40B4-BE49-F238E27FC236}">
                  <a16:creationId xmlns:a16="http://schemas.microsoft.com/office/drawing/2014/main" id="{080766A8-2819-72BE-5ACE-779FDB5212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Isosceles Triangle 16">
              <a:extLst>
                <a:ext uri="{FF2B5EF4-FFF2-40B4-BE49-F238E27FC236}">
                  <a16:creationId xmlns:a16="http://schemas.microsoft.com/office/drawing/2014/main" id="{466F1348-A66F-884E-FE2C-91ACC99DC3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19" name="Rectangle 18">
            <a:extLst>
              <a:ext uri="{FF2B5EF4-FFF2-40B4-BE49-F238E27FC236}">
                <a16:creationId xmlns:a16="http://schemas.microsoft.com/office/drawing/2014/main" id="{805F9E13-0DF6-86E4-F554-49C808C619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66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47ADECEB-4B1F-D456-3EE2-28BA22640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23" name="Straight Connector 22">
            <a:extLst>
              <a:ext uri="{FF2B5EF4-FFF2-40B4-BE49-F238E27FC236}">
                <a16:creationId xmlns:a16="http://schemas.microsoft.com/office/drawing/2014/main" id="{A9B7AA06-E9BB-3D4C-D0AF-D7AF410ACC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639186"/>
            <a:ext cx="0" cy="3200400"/>
          </a:xfrm>
          <a:prstGeom prst="line">
            <a:avLst/>
          </a:prstGeom>
        </p:spPr>
        <p:style>
          <a:lnRef idx="1">
            <a:schemeClr val="accent1"/>
          </a:lnRef>
          <a:fillRef idx="0">
            <a:schemeClr val="accent1"/>
          </a:fillRef>
          <a:effectRef idx="0">
            <a:schemeClr val="accent1"/>
          </a:effectRef>
          <a:fontRef idx="minor">
            <a:schemeClr val="tx1"/>
          </a:fontRef>
        </p:style>
      </p:cxnSp>
      <p:sp>
        <p:nvSpPr>
          <p:cNvPr id="25" name="Isosceles Triangle 24">
            <a:extLst>
              <a:ext uri="{FF2B5EF4-FFF2-40B4-BE49-F238E27FC236}">
                <a16:creationId xmlns:a16="http://schemas.microsoft.com/office/drawing/2014/main" id="{D6E8B25A-6D56-5982-FCDC-E755E5F854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flipV="1">
            <a:off x="11349404" y="1217756"/>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Title 1">
            <a:extLst>
              <a:ext uri="{FF2B5EF4-FFF2-40B4-BE49-F238E27FC236}">
                <a16:creationId xmlns:a16="http://schemas.microsoft.com/office/drawing/2014/main" id="{30D105B1-2BDB-C335-2C7F-6A9F58F3BF58}"/>
              </a:ext>
            </a:extLst>
          </p:cNvPr>
          <p:cNvSpPr txBox="1">
            <a:spLocks/>
          </p:cNvSpPr>
          <p:nvPr/>
        </p:nvSpPr>
        <p:spPr>
          <a:xfrm>
            <a:off x="1151115" y="268714"/>
            <a:ext cx="2243503" cy="271591"/>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a:t>Acknowledgements</a:t>
            </a:r>
          </a:p>
        </p:txBody>
      </p:sp>
      <p:sp>
        <p:nvSpPr>
          <p:cNvPr id="20" name="Rectangle 19">
            <a:extLst>
              <a:ext uri="{FF2B5EF4-FFF2-40B4-BE49-F238E27FC236}">
                <a16:creationId xmlns:a16="http://schemas.microsoft.com/office/drawing/2014/main" id="{74DED15E-B7D0-4CFA-D9B9-9FB01AF532CC}"/>
              </a:ext>
            </a:extLst>
          </p:cNvPr>
          <p:cNvSpPr>
            <a:spLocks noGrp="1" noRot="1" noMove="1" noResize="1" noEditPoints="1" noAdjustHandles="1" noChangeArrowheads="1" noChangeShapeType="1"/>
          </p:cNvSpPr>
          <p:nvPr/>
        </p:nvSpPr>
        <p:spPr>
          <a:xfrm>
            <a:off x="7266214" y="1420586"/>
            <a:ext cx="636815" cy="37392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5720926C-DD37-3D14-18AC-A19305AC0F74}"/>
              </a:ext>
            </a:extLst>
          </p:cNvPr>
          <p:cNvSpPr>
            <a:spLocks noGrp="1"/>
          </p:cNvSpPr>
          <p:nvPr>
            <p:ph type="title"/>
          </p:nvPr>
        </p:nvSpPr>
        <p:spPr>
          <a:xfrm>
            <a:off x="1610821" y="922311"/>
            <a:ext cx="9408603" cy="5168700"/>
          </a:xfrm>
        </p:spPr>
        <p:txBody>
          <a:bodyPr>
            <a:normAutofit/>
          </a:bodyPr>
          <a:lstStyle/>
          <a:p>
            <a:r>
              <a:rPr lang="en-US" sz="4000">
                <a:solidFill>
                  <a:schemeClr val="accent2">
                    <a:lumMod val="75000"/>
                  </a:schemeClr>
                </a:solidFill>
              </a:rPr>
              <a:t>Dr. David Katz </a:t>
            </a:r>
            <a:r>
              <a:rPr lang="en-US" sz="2000"/>
              <a:t>(Emory University)</a:t>
            </a:r>
            <a:br>
              <a:rPr lang="en-US" sz="2000">
                <a:solidFill>
                  <a:schemeClr val="accent2">
                    <a:lumMod val="75000"/>
                  </a:schemeClr>
                </a:solidFill>
              </a:rPr>
            </a:br>
            <a:r>
              <a:rPr lang="en-US" sz="4000">
                <a:solidFill>
                  <a:schemeClr val="accent2">
                    <a:lumMod val="75000"/>
                  </a:schemeClr>
                </a:solidFill>
              </a:rPr>
              <a:t>Mackenzie Roberson</a:t>
            </a:r>
            <a:r>
              <a:rPr lang="en-US" sz="4000"/>
              <a:t> </a:t>
            </a:r>
            <a:r>
              <a:rPr lang="en-US" sz="2000"/>
              <a:t>(Emory University)</a:t>
            </a:r>
            <a:br>
              <a:rPr lang="en-US" sz="2000">
                <a:solidFill>
                  <a:schemeClr val="accent2">
                    <a:lumMod val="75000"/>
                  </a:schemeClr>
                </a:solidFill>
              </a:rPr>
            </a:br>
            <a:r>
              <a:rPr lang="en-US" sz="4000">
                <a:solidFill>
                  <a:schemeClr val="accent2">
                    <a:lumMod val="75000"/>
                  </a:schemeClr>
                </a:solidFill>
              </a:rPr>
              <a:t>Monica Reeves</a:t>
            </a:r>
            <a:r>
              <a:rPr lang="en-US" sz="4000"/>
              <a:t> </a:t>
            </a:r>
            <a:r>
              <a:rPr lang="en-US" sz="2000"/>
              <a:t>(Emory University)</a:t>
            </a:r>
            <a:br>
              <a:rPr lang="en-US" sz="2000"/>
            </a:br>
            <a:r>
              <a:rPr lang="en-US" sz="4000">
                <a:solidFill>
                  <a:schemeClr val="accent2">
                    <a:lumMod val="75000"/>
                  </a:schemeClr>
                </a:solidFill>
              </a:rPr>
              <a:t>Dr. Michelle Mondoux </a:t>
            </a:r>
            <a:r>
              <a:rPr lang="en-US" sz="1800"/>
              <a:t>(Holy Cross)</a:t>
            </a:r>
            <a:br>
              <a:rPr lang="en-US" sz="1800">
                <a:solidFill>
                  <a:schemeClr val="accent2">
                    <a:lumMod val="75000"/>
                  </a:schemeClr>
                </a:solidFill>
              </a:rPr>
            </a:br>
            <a:r>
              <a:rPr lang="en-US" sz="4000">
                <a:solidFill>
                  <a:schemeClr val="accent2">
                    <a:lumMod val="75000"/>
                  </a:schemeClr>
                </a:solidFill>
              </a:rPr>
              <a:t>Dr. Karen Schmeichel </a:t>
            </a:r>
            <a:r>
              <a:rPr lang="en-US" sz="2000"/>
              <a:t>(Oglethorpe University)</a:t>
            </a:r>
            <a:br>
              <a:rPr lang="en-US" sz="4000">
                <a:solidFill>
                  <a:schemeClr val="accent2">
                    <a:lumMod val="75000"/>
                  </a:schemeClr>
                </a:solidFill>
              </a:rPr>
            </a:br>
            <a:r>
              <a:rPr lang="en-US" sz="4000">
                <a:solidFill>
                  <a:schemeClr val="accent2">
                    <a:lumMod val="75000"/>
                  </a:schemeClr>
                </a:solidFill>
              </a:rPr>
              <a:t>Dr. Peng Jin</a:t>
            </a:r>
            <a:r>
              <a:rPr lang="en-US" sz="4000"/>
              <a:t> </a:t>
            </a:r>
            <a:r>
              <a:rPr lang="en-US" sz="2000"/>
              <a:t>(Emory University)</a:t>
            </a:r>
            <a:br>
              <a:rPr lang="en-US" sz="1800">
                <a:solidFill>
                  <a:schemeClr val="accent2">
                    <a:lumMod val="75000"/>
                  </a:schemeClr>
                </a:solidFill>
              </a:rPr>
            </a:br>
            <a:r>
              <a:rPr lang="en-US" sz="4000">
                <a:solidFill>
                  <a:schemeClr val="accent2">
                    <a:lumMod val="75000"/>
                  </a:schemeClr>
                </a:solidFill>
              </a:rPr>
              <a:t>Dr. Danielle Mor </a:t>
            </a:r>
            <a:r>
              <a:rPr lang="en-US" sz="2000"/>
              <a:t>(Augusta University)</a:t>
            </a:r>
            <a:br>
              <a:rPr lang="en-US" sz="2000">
                <a:solidFill>
                  <a:schemeClr val="accent2">
                    <a:lumMod val="75000"/>
                  </a:schemeClr>
                </a:solidFill>
              </a:rPr>
            </a:br>
            <a:r>
              <a:rPr lang="en-US" sz="4000">
                <a:solidFill>
                  <a:schemeClr val="accent2">
                    <a:lumMod val="75000"/>
                  </a:schemeClr>
                </a:solidFill>
              </a:rPr>
              <a:t>Dr. Jessica Hartman </a:t>
            </a:r>
            <a:r>
              <a:rPr lang="en-US" sz="2000"/>
              <a:t>(Medical University of South Carolina)</a:t>
            </a:r>
            <a:endParaRPr lang="en-US" sz="2000">
              <a:solidFill>
                <a:schemeClr val="accent2">
                  <a:lumMod val="75000"/>
                </a:schemeClr>
              </a:solidFill>
            </a:endParaRPr>
          </a:p>
        </p:txBody>
      </p:sp>
      <p:pic>
        <p:nvPicPr>
          <p:cNvPr id="2" name="Picture 1" descr="Department of Cell Biology News - Dr. David Katz | Emory School of Medicine">
            <a:extLst>
              <a:ext uri="{FF2B5EF4-FFF2-40B4-BE49-F238E27FC236}">
                <a16:creationId xmlns:a16="http://schemas.microsoft.com/office/drawing/2014/main" id="{AE3E98C0-EC4F-6C7F-DDF3-5AEB7A443855}"/>
              </a:ext>
            </a:extLst>
          </p:cNvPr>
          <p:cNvPicPr>
            <a:picLocks noChangeAspect="1"/>
          </p:cNvPicPr>
          <p:nvPr/>
        </p:nvPicPr>
        <p:blipFill>
          <a:blip r:embed="rId3"/>
          <a:stretch>
            <a:fillRect/>
          </a:stretch>
        </p:blipFill>
        <p:spPr>
          <a:xfrm>
            <a:off x="8869691" y="468768"/>
            <a:ext cx="1359740" cy="1903636"/>
          </a:xfrm>
          <a:prstGeom prst="rect">
            <a:avLst/>
          </a:prstGeom>
        </p:spPr>
      </p:pic>
      <p:pic>
        <p:nvPicPr>
          <p:cNvPr id="3" name="Picture 2" descr="Mackenzie Roberson - Emory University - Atlanta, Georgia, United States |  LinkedIn">
            <a:extLst>
              <a:ext uri="{FF2B5EF4-FFF2-40B4-BE49-F238E27FC236}">
                <a16:creationId xmlns:a16="http://schemas.microsoft.com/office/drawing/2014/main" id="{08DA7804-8328-6782-F8A2-C4939A89B360}"/>
              </a:ext>
            </a:extLst>
          </p:cNvPr>
          <p:cNvPicPr>
            <a:picLocks noChangeAspect="1"/>
          </p:cNvPicPr>
          <p:nvPr/>
        </p:nvPicPr>
        <p:blipFill>
          <a:blip r:embed="rId4"/>
          <a:stretch>
            <a:fillRect/>
          </a:stretch>
        </p:blipFill>
        <p:spPr>
          <a:xfrm>
            <a:off x="10334124" y="457836"/>
            <a:ext cx="1270000" cy="1270000"/>
          </a:xfrm>
          <a:prstGeom prst="rect">
            <a:avLst/>
          </a:prstGeom>
        </p:spPr>
      </p:pic>
      <p:pic>
        <p:nvPicPr>
          <p:cNvPr id="4" name="Picture 3" descr="GMB Faculty Member | Emory GDBBS">
            <a:extLst>
              <a:ext uri="{FF2B5EF4-FFF2-40B4-BE49-F238E27FC236}">
                <a16:creationId xmlns:a16="http://schemas.microsoft.com/office/drawing/2014/main" id="{2B23CB9A-2612-1AFC-08A2-24885C814633}"/>
              </a:ext>
            </a:extLst>
          </p:cNvPr>
          <p:cNvPicPr>
            <a:picLocks noChangeAspect="1"/>
          </p:cNvPicPr>
          <p:nvPr/>
        </p:nvPicPr>
        <p:blipFill>
          <a:blip r:embed="rId5"/>
          <a:stretch>
            <a:fillRect/>
          </a:stretch>
        </p:blipFill>
        <p:spPr>
          <a:xfrm>
            <a:off x="10326793" y="1900362"/>
            <a:ext cx="1270000" cy="1270000"/>
          </a:xfrm>
          <a:prstGeom prst="rect">
            <a:avLst/>
          </a:prstGeom>
        </p:spPr>
      </p:pic>
    </p:spTree>
    <p:extLst>
      <p:ext uri="{BB962C8B-B14F-4D97-AF65-F5344CB8AC3E}">
        <p14:creationId xmlns:p14="http://schemas.microsoft.com/office/powerpoint/2010/main" val="23129812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2A0A651-D820-EED0-0E57-0C6E1CACA8E7}"/>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3258A871-A88B-C6B7-F733-625ACD24E0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8" name="Straight Connector 7">
              <a:extLst>
                <a:ext uri="{FF2B5EF4-FFF2-40B4-BE49-F238E27FC236}">
                  <a16:creationId xmlns:a16="http://schemas.microsoft.com/office/drawing/2014/main" id="{972557D7-54A2-194E-C62A-BEA91383AAE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C4028F0F-751A-2834-77D2-FF5745848EE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 name="Rectangle 23">
              <a:extLst>
                <a:ext uri="{FF2B5EF4-FFF2-40B4-BE49-F238E27FC236}">
                  <a16:creationId xmlns:a16="http://schemas.microsoft.com/office/drawing/2014/main" id="{3D89AE78-50F9-0882-A274-691CB5C581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25">
              <a:extLst>
                <a:ext uri="{FF2B5EF4-FFF2-40B4-BE49-F238E27FC236}">
                  <a16:creationId xmlns:a16="http://schemas.microsoft.com/office/drawing/2014/main" id="{88DE160D-7E5F-5EAB-B868-0911823E6D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Isosceles Triangle 11">
              <a:extLst>
                <a:ext uri="{FF2B5EF4-FFF2-40B4-BE49-F238E27FC236}">
                  <a16:creationId xmlns:a16="http://schemas.microsoft.com/office/drawing/2014/main" id="{EE42B43C-BCF8-4B97-4EA4-3C237A7380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7">
              <a:extLst>
                <a:ext uri="{FF2B5EF4-FFF2-40B4-BE49-F238E27FC236}">
                  <a16:creationId xmlns:a16="http://schemas.microsoft.com/office/drawing/2014/main" id="{43FC5E82-B1D4-D40E-3095-0663AB5CF6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28">
              <a:extLst>
                <a:ext uri="{FF2B5EF4-FFF2-40B4-BE49-F238E27FC236}">
                  <a16:creationId xmlns:a16="http://schemas.microsoft.com/office/drawing/2014/main" id="{7B70F904-9B23-7555-8A7D-208EAEA7F5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9">
              <a:extLst>
                <a:ext uri="{FF2B5EF4-FFF2-40B4-BE49-F238E27FC236}">
                  <a16:creationId xmlns:a16="http://schemas.microsoft.com/office/drawing/2014/main" id="{BEF9EBBC-2C8E-82AC-ABF5-723BB88166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Isosceles Triangle 15">
              <a:extLst>
                <a:ext uri="{FF2B5EF4-FFF2-40B4-BE49-F238E27FC236}">
                  <a16:creationId xmlns:a16="http://schemas.microsoft.com/office/drawing/2014/main" id="{D8BADE2B-D3A1-DB7E-8603-FC5EBFE9AD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Isosceles Triangle 16">
              <a:extLst>
                <a:ext uri="{FF2B5EF4-FFF2-40B4-BE49-F238E27FC236}">
                  <a16:creationId xmlns:a16="http://schemas.microsoft.com/office/drawing/2014/main" id="{A7D32E9B-CA76-9596-31CB-B784CB91B2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19" name="Rectangle 18">
            <a:extLst>
              <a:ext uri="{FF2B5EF4-FFF2-40B4-BE49-F238E27FC236}">
                <a16:creationId xmlns:a16="http://schemas.microsoft.com/office/drawing/2014/main" id="{28C8993A-562F-75D2-8900-BBEFBD7998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D0BF9782-EE86-2A9C-B35D-D76A5C17CF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95245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811AD1D1-BFF2-D429-02A3-1BB43EF545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1267"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2B581744-3740-EB3F-323D-9B307E6F0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25887"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5">
            <a:extLst>
              <a:ext uri="{FF2B5EF4-FFF2-40B4-BE49-F238E27FC236}">
                <a16:creationId xmlns:a16="http://schemas.microsoft.com/office/drawing/2014/main" id="{B4EBD555-3FEE-3BED-8A95-E7352FA846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2271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1CF19447-7EC2-4797-AD00-7549174B60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22712"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Rectangle 27">
            <a:extLst>
              <a:ext uri="{FF2B5EF4-FFF2-40B4-BE49-F238E27FC236}">
                <a16:creationId xmlns:a16="http://schemas.microsoft.com/office/drawing/2014/main" id="{38C31843-8C05-B3B9-CB35-F173C29613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25886"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Isosceles Triangle 32">
            <a:extLst>
              <a:ext uri="{FF2B5EF4-FFF2-40B4-BE49-F238E27FC236}">
                <a16:creationId xmlns:a16="http://schemas.microsoft.com/office/drawing/2014/main" id="{60C413FC-1F09-56CF-B9D9-1D12C71C21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25887"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5" name="Freeform: Shape 34">
            <a:extLst>
              <a:ext uri="{FF2B5EF4-FFF2-40B4-BE49-F238E27FC236}">
                <a16:creationId xmlns:a16="http://schemas.microsoft.com/office/drawing/2014/main" id="{A3C89411-7C1D-AEEB-AA83-F6D7C589A3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2C5D27-344C-C69F-F8E7-683833890D6C}"/>
              </a:ext>
            </a:extLst>
          </p:cNvPr>
          <p:cNvSpPr>
            <a:spLocks noGrp="1"/>
          </p:cNvSpPr>
          <p:nvPr>
            <p:ph type="title"/>
          </p:nvPr>
        </p:nvSpPr>
        <p:spPr>
          <a:xfrm>
            <a:off x="1127192" y="860698"/>
            <a:ext cx="6950866" cy="1384648"/>
          </a:xfrm>
        </p:spPr>
        <p:txBody>
          <a:bodyPr vert="horz" lIns="91440" tIns="45720" rIns="91440" bIns="45720" rtlCol="0" anchor="b">
            <a:normAutofit fontScale="90000"/>
          </a:bodyPr>
          <a:lstStyle/>
          <a:p>
            <a:pPr>
              <a:lnSpc>
                <a:spcPct val="90000"/>
              </a:lnSpc>
            </a:pPr>
            <a:r>
              <a:rPr lang="en-US" sz="5100">
                <a:solidFill>
                  <a:srgbClr val="FFFFFF"/>
                </a:solidFill>
              </a:rPr>
              <a:t>Thank you for listening!</a:t>
            </a:r>
          </a:p>
        </p:txBody>
      </p:sp>
      <p:sp>
        <p:nvSpPr>
          <p:cNvPr id="37" name="Isosceles Triangle 36">
            <a:extLst>
              <a:ext uri="{FF2B5EF4-FFF2-40B4-BE49-F238E27FC236}">
                <a16:creationId xmlns:a16="http://schemas.microsoft.com/office/drawing/2014/main" id="{C78E7DFE-B2B0-626F-9E8C-4F4FD4BE1B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92146"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E5A11F3-0A21-65E7-DF97-ADCE186D3EA5}"/>
              </a:ext>
            </a:extLst>
          </p:cNvPr>
          <p:cNvSpPr>
            <a:spLocks noGrp="1" noRot="1" noMove="1" noResize="1" noEditPoints="1" noAdjustHandles="1" noChangeArrowheads="1" noChangeShapeType="1"/>
          </p:cNvSpPr>
          <p:nvPr/>
        </p:nvSpPr>
        <p:spPr>
          <a:xfrm>
            <a:off x="842597" y="3048000"/>
            <a:ext cx="569191" cy="63341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itle 1">
            <a:extLst>
              <a:ext uri="{FF2B5EF4-FFF2-40B4-BE49-F238E27FC236}">
                <a16:creationId xmlns:a16="http://schemas.microsoft.com/office/drawing/2014/main" id="{C05E59D8-BB2A-437D-6DCA-5A50E2B97F2B}"/>
              </a:ext>
            </a:extLst>
          </p:cNvPr>
          <p:cNvSpPr txBox="1">
            <a:spLocks/>
          </p:cNvSpPr>
          <p:nvPr/>
        </p:nvSpPr>
        <p:spPr>
          <a:xfrm>
            <a:off x="1155294" y="2583993"/>
            <a:ext cx="6166502" cy="1506513"/>
          </a:xfrm>
          <a:prstGeom prst="rect">
            <a:avLst/>
          </a:prstGeom>
        </p:spPr>
        <p:txBody>
          <a:bodyPr vert="horz" lIns="91440" tIns="45720" rIns="91440" bIns="45720" rtlCol="0" anchor="b">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pPr>
            <a:r>
              <a:rPr lang="en-US" sz="8000">
                <a:solidFill>
                  <a:srgbClr val="FFFFFF"/>
                </a:solidFill>
              </a:rPr>
              <a:t>Questions?</a:t>
            </a:r>
          </a:p>
        </p:txBody>
      </p:sp>
    </p:spTree>
    <p:extLst>
      <p:ext uri="{BB962C8B-B14F-4D97-AF65-F5344CB8AC3E}">
        <p14:creationId xmlns:p14="http://schemas.microsoft.com/office/powerpoint/2010/main" val="395802639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Facet</Template>
  <TotalTime>1</TotalTime>
  <Words>7146</Words>
  <Application>Microsoft Macintosh PowerPoint</Application>
  <PresentationFormat>Widescreen</PresentationFormat>
  <Paragraphs>443</Paragraphs>
  <Slides>30</Slides>
  <Notes>30</Notes>
  <HiddenSlides>0</HiddenSlides>
  <MMClips>6</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Aptos</vt:lpstr>
      <vt:lpstr>Arial</vt:lpstr>
      <vt:lpstr>Times New Roman</vt:lpstr>
      <vt:lpstr>Trebuchet MS</vt:lpstr>
      <vt:lpstr>Wingdings 3</vt:lpstr>
      <vt:lpstr>Facet</vt:lpstr>
      <vt:lpstr>Influence of High-Sugar Diets on β-Amyloid Aggregation and Alzheimer’s Onset and Progression in Caenorhabditis elegans</vt:lpstr>
      <vt:lpstr>PowerPoint Presentation</vt:lpstr>
      <vt:lpstr>PowerPoint Presentation</vt:lpstr>
      <vt:lpstr>Increased β-Amyloid aggregation</vt:lpstr>
      <vt:lpstr>It remains unclear whether glucose exposure during early adulthood affects β-Amyloid aggregation and behavioral decline in C. elegans.</vt:lpstr>
      <vt:lpstr>Glucose exposure beginning at the L4 stage has no effect on Aβ aggregation or behavioral decline in C. elegans compared with worms grown on control NGM plates.</vt:lpstr>
      <vt:lpstr>Following heat shock induced Aβ expression, C. elegans exposed to glucose from the L4 stage onward will develop greater Aβ aggregation and increased paralysis compared with control worms. </vt:lpstr>
      <vt:lpstr>PowerPoint Presentation</vt:lpstr>
      <vt:lpstr>PPE worn Sterile technique used Care with heat and equipment Workspace sanitized Proper waste disposal Autoclave </vt:lpstr>
      <vt:lpstr>Pour Plates</vt:lpstr>
      <vt:lpstr>Seed Plates</vt:lpstr>
      <vt:lpstr>Synchronized Lay</vt:lpstr>
      <vt:lpstr>Day 2: Movie Making</vt:lpstr>
      <vt:lpstr>Day 2: Movie Making</vt:lpstr>
      <vt:lpstr>Days 3 and 9: Data Collection Through Imaging</vt:lpstr>
      <vt:lpstr>Advanced Imaging and Quantification</vt:lpstr>
      <vt:lpstr>PowerPoint Presentation</vt:lpstr>
      <vt:lpstr>PowerPoint Presentation</vt:lpstr>
      <vt:lpstr>PowerPoint Presentation</vt:lpstr>
      <vt:lpstr>Results Overview</vt:lpstr>
      <vt:lpstr>Was Our Hypothesis Supported?</vt:lpstr>
      <vt:lpstr>Implications + Relation to Previous Research</vt:lpstr>
      <vt:lpstr>Conclusion</vt:lpstr>
      <vt:lpstr>Limitations + Sources of Error</vt:lpstr>
      <vt:lpstr>Future Modifications / Next Experiments</vt:lpstr>
      <vt:lpstr>Agarwal, P., Ford, C. N., Leurgans, S. E., Beck, T., Desai, P., Dhana, K., Evans, D. A., Halloway, S., Holland, T. M., Krueger, K. R., Liu, X., Rajan, K. B., &amp; Bennett, D. A. (2023). Dietary Sugar Intake Associated with a Higher Risk of Dementia in Community-Dwelling Older Adults. Journal of Alzheimer's disease : JAD, 95(4), 1417–1425. https://doi.org/10.3233/JAD-230013  Baranowski, B. J., Bott, K. N., &amp; MacPherson, R. E. K. (2018). Evaluation of neuropathological effects of a high-fat high-sucrose diet in middle-aged male C57BL6/J mice. Physiological reports, 6(11), e13729. https://doi.org/10.14814/phy2.13729 Breijyeh, Z., &amp; Karaman, R. (2020). Comprehensive Review on Alzheimer's Disease: Causes and Treatment. Molecules (Basel, Switzerland), 25(24), 5789. https://pmc.ncbi.nlm.nih.gov/articles/PMC7764106/   Chen, Y., &amp; Yu, Y. (2023). Tau and neuroinflammation in Alzheimer's disease: interplay mechanisms and clinical translation. Journal of neuroinflammation, 20(1), 165. https://pmc.ncbi.nlm.nih.gov/articles/PMC10349496/  Fatafta, H., Khaled, M., Owen, M. C., Sayyed-Ahmad, A., &amp; Strodel, B. (2021). Amyloid-β peptide dimers undergo a random coil to β-sheet transition in the aqueous phase but not at the neuronal membrane. Proceedings of the National Academy of Sciences of the United States of America, 118(39), 1–10. https://www.jstor.org/stable/27075836 Kellar, D., &amp; Craft, S. (2020). Brain insulin resistance in Alzheimer's disease and related disorders: mechanisms and therapeutic approaches. The Lancet. Neurology, 19(9), 758–766. https://pmc.ncbi.nlm.nih.gov/articles/PMC9661919/  Lattanzi, V., André, I., Gasser, U., Dubackic, M., Olsson, U., &amp; Linse, S. (2021). Amyloid β 42 fibril structure based on small-angle scattering. Proceedings of the National Academy of Sciences, 118(48), e2112783118. https://doi.org/10.1073/pnas.2112783118 Lublin, A. L., Link, C. D., &amp; Luke, C. J. (2011). In vivo screening using Caenorhabditis elegans as a model for β-amyloid peptide–related Alzheimer’s disease. Biotechnology Journal, 7(2), 201–211. https://doi.org/10.1016/j.nbt.2012.01.006 O'Brien, R. J., &amp; Wong, P. C. (2011). Amyloid precursor protein processing and Alzheimer's disease. Annual review of neuroscience, 34, 185–204. https://pmc.ncbi.nlm.nih.gov/articles/PMC3174086/ </vt:lpstr>
      <vt:lpstr>Porta-de-la-Riva, M., Fontrodona, L., Villanueva, A., &amp; Cerón, J. (2012). Basic Caenorhabditis elegans methods: synchronization and observation. Journal of visualized experiments : JoVE, (64), e4019. https://doi.org/10.3791/4019 Rodríguez-Antolín, J., Cervantes-Rodríguez, M., Cuevas, E., &amp; Nicolás-Toledo, L. (2017, October 15–20). Gestational protein restriction plus rich-sucrose diet in adulthood promotes affectations in liver of rats [Conference poster abstract]. Annals of Nutrition &amp; Metabolism, 71(Suppl 2), 429. https://www.jstor.org/stable/10.2307/48507370 Sharma, K., Thirumalai, D., Sharma, A., Shikha, M., Ajeet, K., Shankar, J., &amp; Shukla, A. K. (2023). In the quest for the ideal sweetener: Aspartame exacerbates selected biomarkers in the fruit fly (Drosophila melanogaster) model of Alzheimer’s disease more than sucrose. Frontiers in Nutrition, 10, 1195466. https://doi.org/10.3389/fnut.2023.1195466 Taylor, H. B. C., Emptage, N. J., &amp; Jeans, A. F. (2021). Long-term depression links amyloid-β to the pathological hyperphosphorylation of tau. Cell reports, 36(9), 109638. https://pmc.ncbi.nlm.nih.gov/articles/PMC8424646/  Taylor, M. K., Sullivan, D. K., Swerdlow, R. H., Vidoni, E. D., Morris, J. K., Mahnken, J. D., &amp; Burns, J. M. (2017). A high-glycemic diet is associated with cerebral amyloid burden in cognitively normal older adults. The American journal of clinical nutrition, 106(6), 1463–1470. https://doi.org/10.3945/ajcn.117.162263 Tijanap. (n.d.). Food for thought. Food in shape of a brain [Stock photograph]. Dreamstime. https://www.dreamstime.com/stock-photography-food-shape-brain-image29936792 </vt:lpstr>
      <vt:lpstr>Toseland C. P. (2013). Fluorescent labeling and modification of proteins. Journal of chemical biology, 6(3), 85–95. https://doi.org/10.1007/s12154-013-0094-5 van Gils, V., Rizzo, M., Côté, J., Viechtbauer, W., Fanelli, G., Salas-Salvadó, J., Wimberley, T., Bulló, M., Fernandez-Aranda, F., Dalsgaard, S., Visser, P. J., Jansen, W. J., &amp; Vos, S. J. B. (2024). The association of glucose metabolism measures and diabetes status with Alzheimer's disease biomarkers of amyloid and tau: A systematic review and meta-analysis. Neuroscience and biobehavioral reviews, 159, 105604. https://doi.org/10.1016/j.neubiorev.2024.105604  Wei, Z., Koya, J., &amp; Reznik, S. E. (2021). Insulin Resistance Exacerbates Alzheimer Disease via Multiple Mechanisms. Frontiers in neuroscience, 15, 687157. https://pubmed.ncbi.nlm.nih.gov/34349617/  Yeung, C. H. C., Lau, K. W. D., Yeung, S. L. A., &amp; Schooling, C. M. (2021). Amyloid, tau and risk of Alzheimer’s disease: a Mendelian randomization study. European Journal of Epidemiology, 36(1), 81–88. https://www.jstor.org/stable/48764413   </vt:lpstr>
      <vt:lpstr>Dr. David Katz (Emory University) Mackenzie Roberson (Emory University) Monica Reeves (Emory University) Dr. Michelle Mondoux (Holy Cross) Dr. Karen Schmeichel (Oglethorpe University) Dr. Peng Jin (Emory University) Dr. Danielle Mor (Augusta University) Dr. Jessica Hartman (Medical University of South Carolina)</vt:lpstr>
      <vt:lpstr>Thank you for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Lauren Cohn</dc:creator>
  <cp:lastModifiedBy>Lauren Cohn</cp:lastModifiedBy>
  <cp:revision>1</cp:revision>
  <cp:lastPrinted>2026-04-28T23:58:34Z</cp:lastPrinted>
  <dcterms:created xsi:type="dcterms:W3CDTF">2026-04-17T14:07:39Z</dcterms:created>
  <dcterms:modified xsi:type="dcterms:W3CDTF">2026-04-29T13:42:59Z</dcterms:modified>
</cp:coreProperties>
</file>